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694" r:id="rId3"/>
    <p:sldMasterId id="2147483698" r:id="rId4"/>
    <p:sldMasterId id="2147483705" r:id="rId5"/>
  </p:sldMasterIdLst>
  <p:notesMasterIdLst>
    <p:notesMasterId r:id="rId34"/>
  </p:notesMasterIdLst>
  <p:sldIdLst>
    <p:sldId id="335" r:id="rId6"/>
    <p:sldId id="345" r:id="rId7"/>
    <p:sldId id="346" r:id="rId8"/>
    <p:sldId id="347" r:id="rId9"/>
    <p:sldId id="341" r:id="rId10"/>
    <p:sldId id="353" r:id="rId11"/>
    <p:sldId id="342" r:id="rId12"/>
    <p:sldId id="354" r:id="rId13"/>
    <p:sldId id="357" r:id="rId14"/>
    <p:sldId id="358" r:id="rId15"/>
    <p:sldId id="361" r:id="rId16"/>
    <p:sldId id="263" r:id="rId17"/>
    <p:sldId id="348" r:id="rId18"/>
    <p:sldId id="352" r:id="rId19"/>
    <p:sldId id="355" r:id="rId20"/>
    <p:sldId id="364" r:id="rId21"/>
    <p:sldId id="337" r:id="rId22"/>
    <p:sldId id="356" r:id="rId23"/>
    <p:sldId id="338" r:id="rId24"/>
    <p:sldId id="343" r:id="rId25"/>
    <p:sldId id="344" r:id="rId26"/>
    <p:sldId id="340" r:id="rId27"/>
    <p:sldId id="363" r:id="rId28"/>
    <p:sldId id="349" r:id="rId29"/>
    <p:sldId id="362" r:id="rId30"/>
    <p:sldId id="339" r:id="rId31"/>
    <p:sldId id="359" r:id="rId32"/>
    <p:sldId id="360" r:id="rId33"/>
  </p:sldIdLst>
  <p:sldSz cx="9144000" cy="5143500" type="screen16x9"/>
  <p:notesSz cx="6858000" cy="9144000"/>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11" autoAdjust="0"/>
    <p:restoredTop sz="50000" autoAdjust="0"/>
  </p:normalViewPr>
  <p:slideViewPr>
    <p:cSldViewPr>
      <p:cViewPr>
        <p:scale>
          <a:sx n="130" d="100"/>
          <a:sy n="130" d="100"/>
        </p:scale>
        <p:origin x="-168" y="-43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178FD-7DED-48A7-9DDE-8655A28A1391}" type="datetimeFigureOut">
              <a:rPr lang="en-US" smtClean="0"/>
              <a:t>2/26/19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4F0D2C-4ECC-4990-9A98-2652F5F5D1A1}" type="slidenum">
              <a:rPr lang="en-US" smtClean="0"/>
              <a:t>‹#›</a:t>
            </a:fld>
            <a:endParaRPr lang="en-US"/>
          </a:p>
        </p:txBody>
      </p:sp>
    </p:spTree>
    <p:extLst>
      <p:ext uri="{BB962C8B-B14F-4D97-AF65-F5344CB8AC3E}">
        <p14:creationId xmlns:p14="http://schemas.microsoft.com/office/powerpoint/2010/main" val="3588640699"/>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2"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OPPS = hospital outpatient prospective payment system</a:t>
            </a:r>
          </a:p>
          <a:p>
            <a:r>
              <a:rPr lang="en-US" dirty="0"/>
              <a:t>Professional fees come under Medicare Physician Fee Schedule (this is for physician services, including interpretation and written report) even if services provided under OPPS</a:t>
            </a:r>
          </a:p>
          <a:p>
            <a:endParaRPr lang="en-US" dirty="0"/>
          </a:p>
          <a:p>
            <a:endParaRPr lang="en-US" dirty="0"/>
          </a:p>
          <a:p>
            <a:r>
              <a:rPr lang="en-US" dirty="0"/>
              <a:t>TC = </a:t>
            </a:r>
          </a:p>
        </p:txBody>
      </p:sp>
      <p:sp>
        <p:nvSpPr>
          <p:cNvPr id="4" name="Slide Number Placeholder 3"/>
          <p:cNvSpPr>
            <a:spLocks noGrp="1"/>
          </p:cNvSpPr>
          <p:nvPr>
            <p:ph type="sldNum" sz="quarter" idx="5"/>
          </p:nvPr>
        </p:nvSpPr>
        <p:spPr/>
        <p:txBody>
          <a:bodyPr/>
          <a:lstStyle/>
          <a:p>
            <a:fld id="{D2D1412D-03E2-4704-AC5F-8931BB7524A9}" type="slidenum">
              <a:rPr lang="en-US" smtClean="0"/>
              <a:pPr/>
              <a:t>2</a:t>
            </a:fld>
            <a:endParaRPr lang="en-US"/>
          </a:p>
        </p:txBody>
      </p:sp>
    </p:spTree>
    <p:extLst>
      <p:ext uri="{BB962C8B-B14F-4D97-AF65-F5344CB8AC3E}">
        <p14:creationId xmlns:p14="http://schemas.microsoft.com/office/powerpoint/2010/main" val="32099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OPPS = hospital outpatient prospective payment system</a:t>
            </a:r>
          </a:p>
          <a:p>
            <a:r>
              <a:rPr lang="en-US" dirty="0"/>
              <a:t>Professional fees come under Medicare Physician Fee Schedule (this is for physician services, including interpretation and written report) even if services provided under OPPS</a:t>
            </a:r>
          </a:p>
          <a:p>
            <a:endParaRPr lang="en-US" dirty="0"/>
          </a:p>
          <a:p>
            <a:endParaRPr lang="en-US" dirty="0"/>
          </a:p>
          <a:p>
            <a:r>
              <a:rPr lang="en-US" dirty="0"/>
              <a:t>TC = </a:t>
            </a:r>
          </a:p>
        </p:txBody>
      </p:sp>
      <p:sp>
        <p:nvSpPr>
          <p:cNvPr id="4" name="Slide Number Placeholder 3"/>
          <p:cNvSpPr>
            <a:spLocks noGrp="1"/>
          </p:cNvSpPr>
          <p:nvPr>
            <p:ph type="sldNum" sz="quarter" idx="5"/>
          </p:nvPr>
        </p:nvSpPr>
        <p:spPr/>
        <p:txBody>
          <a:bodyPr/>
          <a:lstStyle/>
          <a:p>
            <a:fld id="{D2D1412D-03E2-4704-AC5F-8931BB7524A9}"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81333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OPPS = hospital outpatient prospective payment system</a:t>
            </a:r>
          </a:p>
          <a:p>
            <a:r>
              <a:rPr lang="en-US" dirty="0"/>
              <a:t>Professional fees come under Medicare Physician Fee Schedule (this is for physician services, including interpretation and written report) even if services provided under OPPS</a:t>
            </a:r>
          </a:p>
          <a:p>
            <a:endParaRPr lang="en-US" dirty="0"/>
          </a:p>
          <a:p>
            <a:endParaRPr lang="en-US" dirty="0"/>
          </a:p>
          <a:p>
            <a:r>
              <a:rPr lang="en-US" dirty="0"/>
              <a:t>TC = </a:t>
            </a:r>
          </a:p>
        </p:txBody>
      </p:sp>
      <p:sp>
        <p:nvSpPr>
          <p:cNvPr id="4" name="Slide Number Placeholder 3"/>
          <p:cNvSpPr>
            <a:spLocks noGrp="1"/>
          </p:cNvSpPr>
          <p:nvPr>
            <p:ph type="sldNum" sz="quarter" idx="5"/>
          </p:nvPr>
        </p:nvSpPr>
        <p:spPr/>
        <p:txBody>
          <a:bodyPr/>
          <a:lstStyle/>
          <a:p>
            <a:fld id="{D2D1412D-03E2-4704-AC5F-8931BB7524A9}" type="slidenum">
              <a:rPr lang="en-US" smtClean="0"/>
              <a:pPr/>
              <a:t>13</a:t>
            </a:fld>
            <a:endParaRPr lang="en-US"/>
          </a:p>
        </p:txBody>
      </p:sp>
    </p:spTree>
    <p:extLst>
      <p:ext uri="{BB962C8B-B14F-4D97-AF65-F5344CB8AC3E}">
        <p14:creationId xmlns:p14="http://schemas.microsoft.com/office/powerpoint/2010/main" val="3080097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OPPS = hospital outpatient prospective payment system</a:t>
            </a:r>
          </a:p>
          <a:p>
            <a:r>
              <a:rPr lang="en-US" dirty="0"/>
              <a:t>Professional fees come under Medicare Physician Fee Schedule (this is for physician services, including interpretation and written report) even if services provided under OPPS</a:t>
            </a:r>
          </a:p>
          <a:p>
            <a:endParaRPr lang="en-US" dirty="0"/>
          </a:p>
          <a:p>
            <a:endParaRPr lang="en-US" dirty="0"/>
          </a:p>
          <a:p>
            <a:r>
              <a:rPr lang="en-US" dirty="0"/>
              <a:t>TC = </a:t>
            </a:r>
          </a:p>
        </p:txBody>
      </p:sp>
      <p:sp>
        <p:nvSpPr>
          <p:cNvPr id="4" name="Slide Number Placeholder 3"/>
          <p:cNvSpPr>
            <a:spLocks noGrp="1"/>
          </p:cNvSpPr>
          <p:nvPr>
            <p:ph type="sldNum" sz="quarter" idx="5"/>
          </p:nvPr>
        </p:nvSpPr>
        <p:spPr/>
        <p:txBody>
          <a:bodyPr/>
          <a:lstStyle/>
          <a:p>
            <a:fld id="{D2D1412D-03E2-4704-AC5F-8931BB7524A9}" type="slidenum">
              <a:rPr lang="en-US" smtClean="0"/>
              <a:pPr/>
              <a:t>14</a:t>
            </a:fld>
            <a:endParaRPr lang="en-US"/>
          </a:p>
        </p:txBody>
      </p:sp>
    </p:spTree>
    <p:extLst>
      <p:ext uri="{BB962C8B-B14F-4D97-AF65-F5344CB8AC3E}">
        <p14:creationId xmlns:p14="http://schemas.microsoft.com/office/powerpoint/2010/main" val="3813489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OPPS = hospital outpatient prospective payment system</a:t>
            </a:r>
          </a:p>
          <a:p>
            <a:r>
              <a:rPr lang="en-US" dirty="0"/>
              <a:t>Professional fees come under Medicare Physician Fee Schedule (this is for physician services, including interpretation and written report) even if services provided under OPPS</a:t>
            </a:r>
          </a:p>
          <a:p>
            <a:endParaRPr lang="en-US" dirty="0"/>
          </a:p>
          <a:p>
            <a:endParaRPr lang="en-US" dirty="0"/>
          </a:p>
          <a:p>
            <a:r>
              <a:rPr lang="en-US" dirty="0"/>
              <a:t>TC = </a:t>
            </a:r>
          </a:p>
        </p:txBody>
      </p:sp>
      <p:sp>
        <p:nvSpPr>
          <p:cNvPr id="4" name="Slide Number Placeholder 3"/>
          <p:cNvSpPr>
            <a:spLocks noGrp="1"/>
          </p:cNvSpPr>
          <p:nvPr>
            <p:ph type="sldNum" sz="quarter" idx="5"/>
          </p:nvPr>
        </p:nvSpPr>
        <p:spPr/>
        <p:txBody>
          <a:bodyPr/>
          <a:lstStyle/>
          <a:p>
            <a:fld id="{D2D1412D-03E2-4704-AC5F-8931BB7524A9}" type="slidenum">
              <a:rPr lang="en-US" smtClean="0"/>
              <a:pPr/>
              <a:t>15</a:t>
            </a:fld>
            <a:endParaRPr lang="en-US"/>
          </a:p>
        </p:txBody>
      </p:sp>
    </p:spTree>
    <p:extLst>
      <p:ext uri="{BB962C8B-B14F-4D97-AF65-F5344CB8AC3E}">
        <p14:creationId xmlns:p14="http://schemas.microsoft.com/office/powerpoint/2010/main" val="1860164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OPPS = hospital outpatient prospective payment system</a:t>
            </a:r>
          </a:p>
          <a:p>
            <a:r>
              <a:rPr lang="en-US" dirty="0"/>
              <a:t>Professional fees come under Medicare Physician Fee Schedule (this is for physician services, including interpretation and written report) even if services provided under OPPS</a:t>
            </a:r>
          </a:p>
          <a:p>
            <a:endParaRPr lang="en-US" dirty="0"/>
          </a:p>
          <a:p>
            <a:endParaRPr lang="en-US" dirty="0"/>
          </a:p>
          <a:p>
            <a:r>
              <a:rPr lang="en-US" dirty="0"/>
              <a:t>TC = </a:t>
            </a:r>
          </a:p>
        </p:txBody>
      </p:sp>
      <p:sp>
        <p:nvSpPr>
          <p:cNvPr id="4" name="Slide Number Placeholder 3"/>
          <p:cNvSpPr>
            <a:spLocks noGrp="1"/>
          </p:cNvSpPr>
          <p:nvPr>
            <p:ph type="sldNum" sz="quarter" idx="5"/>
          </p:nvPr>
        </p:nvSpPr>
        <p:spPr/>
        <p:txBody>
          <a:bodyPr/>
          <a:lstStyle/>
          <a:p>
            <a:fld id="{D2D1412D-03E2-4704-AC5F-8931BB7524A9}" type="slidenum">
              <a:rPr lang="en-US" smtClean="0"/>
              <a:pPr/>
              <a:t>18</a:t>
            </a:fld>
            <a:endParaRPr lang="en-US"/>
          </a:p>
        </p:txBody>
      </p:sp>
    </p:spTree>
    <p:extLst>
      <p:ext uri="{BB962C8B-B14F-4D97-AF65-F5344CB8AC3E}">
        <p14:creationId xmlns:p14="http://schemas.microsoft.com/office/powerpoint/2010/main" val="2920377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OPPS = hospital outpatient prospective payment system</a:t>
            </a:r>
          </a:p>
          <a:p>
            <a:r>
              <a:rPr lang="en-US" dirty="0"/>
              <a:t>Professional fees come under Medicare Physician Fee Schedule (this is for physician services, including interpretation and written report) even if services provided under OPPS</a:t>
            </a:r>
          </a:p>
          <a:p>
            <a:endParaRPr lang="en-US" dirty="0"/>
          </a:p>
          <a:p>
            <a:endParaRPr lang="en-US" dirty="0"/>
          </a:p>
          <a:p>
            <a:r>
              <a:rPr lang="en-US" dirty="0"/>
              <a:t>TC = </a:t>
            </a:r>
          </a:p>
        </p:txBody>
      </p:sp>
      <p:sp>
        <p:nvSpPr>
          <p:cNvPr id="4" name="Slide Number Placeholder 3"/>
          <p:cNvSpPr>
            <a:spLocks noGrp="1"/>
          </p:cNvSpPr>
          <p:nvPr>
            <p:ph type="sldNum" sz="quarter" idx="5"/>
          </p:nvPr>
        </p:nvSpPr>
        <p:spPr/>
        <p:txBody>
          <a:bodyPr/>
          <a:lstStyle/>
          <a:p>
            <a:fld id="{D2D1412D-03E2-4704-AC5F-8931BB7524A9}" type="slidenum">
              <a:rPr lang="en-US" smtClean="0"/>
              <a:pPr/>
              <a:t>19</a:t>
            </a:fld>
            <a:endParaRPr lang="en-US"/>
          </a:p>
        </p:txBody>
      </p:sp>
    </p:spTree>
    <p:extLst>
      <p:ext uri="{BB962C8B-B14F-4D97-AF65-F5344CB8AC3E}">
        <p14:creationId xmlns:p14="http://schemas.microsoft.com/office/powerpoint/2010/main" val="3857553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1412D-03E2-4704-AC5F-8931BB7524A9}" type="slidenum">
              <a:rPr lang="en-US" smtClean="0"/>
              <a:pPr/>
              <a:t>21</a:t>
            </a:fld>
            <a:endParaRPr lang="en-US"/>
          </a:p>
        </p:txBody>
      </p:sp>
    </p:spTree>
    <p:extLst>
      <p:ext uri="{BB962C8B-B14F-4D97-AF65-F5344CB8AC3E}">
        <p14:creationId xmlns:p14="http://schemas.microsoft.com/office/powerpoint/2010/main" val="3027740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Moran study</a:t>
            </a:r>
          </a:p>
        </p:txBody>
      </p:sp>
      <p:sp>
        <p:nvSpPr>
          <p:cNvPr id="4" name="Slide Number Placeholder 3"/>
          <p:cNvSpPr>
            <a:spLocks noGrp="1"/>
          </p:cNvSpPr>
          <p:nvPr>
            <p:ph type="sldNum" sz="quarter" idx="5"/>
          </p:nvPr>
        </p:nvSpPr>
        <p:spPr/>
        <p:txBody>
          <a:bodyPr/>
          <a:lstStyle/>
          <a:p>
            <a:fld id="{D2D1412D-03E2-4704-AC5F-8931BB7524A9}" type="slidenum">
              <a:rPr lang="en-US" smtClean="0"/>
              <a:pPr/>
              <a:t>22</a:t>
            </a:fld>
            <a:endParaRPr lang="en-US"/>
          </a:p>
        </p:txBody>
      </p:sp>
    </p:spTree>
    <p:extLst>
      <p:ext uri="{BB962C8B-B14F-4D97-AF65-F5344CB8AC3E}">
        <p14:creationId xmlns:p14="http://schemas.microsoft.com/office/powerpoint/2010/main" val="4230395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OPPS = hospital outpatient prospective payment system</a:t>
            </a:r>
          </a:p>
          <a:p>
            <a:r>
              <a:rPr lang="en-US" dirty="0"/>
              <a:t>Professional fees come under Medicare Physician Fee Schedule (this is for physician services, including interpretation and written report) even if services provided under OPPS</a:t>
            </a:r>
          </a:p>
          <a:p>
            <a:endParaRPr lang="en-US" dirty="0"/>
          </a:p>
          <a:p>
            <a:endParaRPr lang="en-US" dirty="0"/>
          </a:p>
          <a:p>
            <a:r>
              <a:rPr lang="en-US" dirty="0"/>
              <a:t>TC = </a:t>
            </a:r>
          </a:p>
        </p:txBody>
      </p:sp>
      <p:sp>
        <p:nvSpPr>
          <p:cNvPr id="4" name="Slide Number Placeholder 3"/>
          <p:cNvSpPr>
            <a:spLocks noGrp="1"/>
          </p:cNvSpPr>
          <p:nvPr>
            <p:ph type="sldNum" sz="quarter" idx="5"/>
          </p:nvPr>
        </p:nvSpPr>
        <p:spPr/>
        <p:txBody>
          <a:bodyPr/>
          <a:lstStyle/>
          <a:p>
            <a:fld id="{D2D1412D-03E2-4704-AC5F-8931BB7524A9}" type="slidenum">
              <a:rPr lang="en-US" smtClean="0"/>
              <a:pPr/>
              <a:t>24</a:t>
            </a:fld>
            <a:endParaRPr lang="en-US"/>
          </a:p>
        </p:txBody>
      </p:sp>
    </p:spTree>
    <p:extLst>
      <p:ext uri="{BB962C8B-B14F-4D97-AF65-F5344CB8AC3E}">
        <p14:creationId xmlns:p14="http://schemas.microsoft.com/office/powerpoint/2010/main" val="2245529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OPPS = hospital outpatient prospective payment system</a:t>
            </a:r>
          </a:p>
          <a:p>
            <a:r>
              <a:rPr lang="en-US" dirty="0"/>
              <a:t>Professional fees come under Medicare Physician Fee Schedule (this is for physician services, including interpretation and written report) even if services provided under OPPS</a:t>
            </a:r>
          </a:p>
          <a:p>
            <a:endParaRPr lang="en-US" dirty="0"/>
          </a:p>
          <a:p>
            <a:endParaRPr lang="en-US" dirty="0"/>
          </a:p>
          <a:p>
            <a:r>
              <a:rPr lang="en-US" dirty="0"/>
              <a:t>TC = </a:t>
            </a:r>
          </a:p>
        </p:txBody>
      </p:sp>
      <p:sp>
        <p:nvSpPr>
          <p:cNvPr id="4" name="Slide Number Placeholder 3"/>
          <p:cNvSpPr>
            <a:spLocks noGrp="1"/>
          </p:cNvSpPr>
          <p:nvPr>
            <p:ph type="sldNum" sz="quarter" idx="5"/>
          </p:nvPr>
        </p:nvSpPr>
        <p:spPr/>
        <p:txBody>
          <a:bodyPr/>
          <a:lstStyle/>
          <a:p>
            <a:fld id="{D2D1412D-03E2-4704-AC5F-8931BB7524A9}" type="slidenum">
              <a:rPr lang="en-US" smtClean="0"/>
              <a:pPr/>
              <a:t>25</a:t>
            </a:fld>
            <a:endParaRPr lang="en-US"/>
          </a:p>
        </p:txBody>
      </p:sp>
    </p:spTree>
    <p:extLst>
      <p:ext uri="{BB962C8B-B14F-4D97-AF65-F5344CB8AC3E}">
        <p14:creationId xmlns:p14="http://schemas.microsoft.com/office/powerpoint/2010/main" val="324065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OPPS = hospital outpatient prospective payment system</a:t>
            </a:r>
          </a:p>
          <a:p>
            <a:r>
              <a:rPr lang="en-US" dirty="0"/>
              <a:t>Professional fees come under Medicare Physician Fee Schedule (this is for physician services, including interpretation and written report) even if services provided under OPPS</a:t>
            </a:r>
          </a:p>
          <a:p>
            <a:endParaRPr lang="en-US" dirty="0"/>
          </a:p>
          <a:p>
            <a:endParaRPr lang="en-US" dirty="0"/>
          </a:p>
          <a:p>
            <a:r>
              <a:rPr lang="en-US" dirty="0"/>
              <a:t>TC = </a:t>
            </a:r>
          </a:p>
        </p:txBody>
      </p:sp>
      <p:sp>
        <p:nvSpPr>
          <p:cNvPr id="4" name="Slide Number Placeholder 3"/>
          <p:cNvSpPr>
            <a:spLocks noGrp="1"/>
          </p:cNvSpPr>
          <p:nvPr>
            <p:ph type="sldNum" sz="quarter" idx="5"/>
          </p:nvPr>
        </p:nvSpPr>
        <p:spPr/>
        <p:txBody>
          <a:bodyPr/>
          <a:lstStyle/>
          <a:p>
            <a:fld id="{D2D1412D-03E2-4704-AC5F-8931BB7524A9}" type="slidenum">
              <a:rPr lang="en-US" smtClean="0"/>
              <a:pPr/>
              <a:t>3</a:t>
            </a:fld>
            <a:endParaRPr lang="en-US"/>
          </a:p>
        </p:txBody>
      </p:sp>
    </p:spTree>
    <p:extLst>
      <p:ext uri="{BB962C8B-B14F-4D97-AF65-F5344CB8AC3E}">
        <p14:creationId xmlns:p14="http://schemas.microsoft.com/office/powerpoint/2010/main" val="3014016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Calculated by multiplying the scaled relative weight for services (based on clinical APC) by a conversion</a:t>
            </a:r>
            <a:r>
              <a:rPr lang="en-US" baseline="0" dirty="0"/>
              <a:t> factor. This gives you a national unadjusted payment rate. The APC is designed to measure the resource requirements for a particular service or test and is calculated based on the geometric mean, which is a 2 year rolling average of reported costs based on hospital </a:t>
            </a:r>
            <a:r>
              <a:rPr lang="en-US" baseline="0" dirty="0" err="1"/>
              <a:t>chargemaster</a:t>
            </a:r>
            <a:r>
              <a:rPr lang="en-US" baseline="0" dirty="0"/>
              <a:t> reporting. The conversion factor (CF) translates the APC into a dollar amount. This rate is then adjusted for regional variations in labor costs. This is what establishes reimbursement and we appear to suffer from inaccurate cost capture/reporting under OPPS.  We have to correct this now to improve reimbursement for the future. </a:t>
            </a:r>
            <a:endParaRPr lang="en-US" dirty="0"/>
          </a:p>
        </p:txBody>
      </p:sp>
      <p:sp>
        <p:nvSpPr>
          <p:cNvPr id="4" name="Slide Number Placeholder 3"/>
          <p:cNvSpPr>
            <a:spLocks noGrp="1"/>
          </p:cNvSpPr>
          <p:nvPr>
            <p:ph type="sldNum" sz="quarter" idx="10"/>
          </p:nvPr>
        </p:nvSpPr>
        <p:spPr/>
        <p:txBody>
          <a:bodyPr/>
          <a:lstStyle/>
          <a:p>
            <a:fld id="{D2D1412D-03E2-4704-AC5F-8931BB7524A9}" type="slidenum">
              <a:rPr lang="en-US" smtClean="0"/>
              <a:pPr/>
              <a:t>26</a:t>
            </a:fld>
            <a:endParaRPr lang="en-US"/>
          </a:p>
        </p:txBody>
      </p:sp>
    </p:spTree>
    <p:extLst>
      <p:ext uri="{BB962C8B-B14F-4D97-AF65-F5344CB8AC3E}">
        <p14:creationId xmlns:p14="http://schemas.microsoft.com/office/powerpoint/2010/main" val="302992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OPPS = hospital outpatient prospective payment system</a:t>
            </a:r>
          </a:p>
          <a:p>
            <a:r>
              <a:rPr lang="en-US" dirty="0"/>
              <a:t>Professional fees come under Medicare Physician Fee Schedule (this is for physician services, including interpretation and written report) even if services provided under OPPS</a:t>
            </a:r>
          </a:p>
          <a:p>
            <a:endParaRPr lang="en-US" dirty="0"/>
          </a:p>
          <a:p>
            <a:endParaRPr lang="en-US" dirty="0"/>
          </a:p>
          <a:p>
            <a:r>
              <a:rPr lang="en-US" dirty="0"/>
              <a:t>TC = </a:t>
            </a:r>
          </a:p>
        </p:txBody>
      </p:sp>
      <p:sp>
        <p:nvSpPr>
          <p:cNvPr id="4" name="Slide Number Placeholder 3"/>
          <p:cNvSpPr>
            <a:spLocks noGrp="1"/>
          </p:cNvSpPr>
          <p:nvPr>
            <p:ph type="sldNum" sz="quarter" idx="5"/>
          </p:nvPr>
        </p:nvSpPr>
        <p:spPr/>
        <p:txBody>
          <a:bodyPr/>
          <a:lstStyle/>
          <a:p>
            <a:fld id="{D2D1412D-03E2-4704-AC5F-8931BB7524A9}" type="slidenum">
              <a:rPr lang="en-US" smtClean="0"/>
              <a:pPr/>
              <a:t>4</a:t>
            </a:fld>
            <a:endParaRPr lang="en-US"/>
          </a:p>
        </p:txBody>
      </p:sp>
    </p:spTree>
    <p:extLst>
      <p:ext uri="{BB962C8B-B14F-4D97-AF65-F5344CB8AC3E}">
        <p14:creationId xmlns:p14="http://schemas.microsoft.com/office/powerpoint/2010/main" val="72188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Before we get started with our discussion, we should carefully define our terms so as to avoid confusion. Health policies</a:t>
            </a:r>
            <a:r>
              <a:rPr lang="en-US" sz="1200" kern="1200" baseline="0" dirty="0">
                <a:solidFill>
                  <a:schemeClr val="tx1"/>
                </a:solidFill>
                <a:effectLst/>
                <a:latin typeface="+mn-lt"/>
                <a:ea typeface="+mn-ea"/>
                <a:cs typeface="+mn-cs"/>
              </a:rPr>
              <a:t> are guidelines for determining coverage for a specific medical technology, in this case cardiac CT. Conversely, c</a:t>
            </a:r>
            <a:r>
              <a:rPr lang="en-US" sz="1200" kern="1200" dirty="0">
                <a:solidFill>
                  <a:schemeClr val="tx1"/>
                </a:solidFill>
                <a:effectLst/>
                <a:latin typeface="+mn-lt"/>
                <a:ea typeface="+mn-ea"/>
                <a:cs typeface="+mn-cs"/>
              </a:rPr>
              <a:t>overage refers to the list of benefits that a</a:t>
            </a:r>
            <a:r>
              <a:rPr lang="en-US" sz="1200" kern="1200" baseline="0" dirty="0">
                <a:solidFill>
                  <a:schemeClr val="tx1"/>
                </a:solidFill>
                <a:effectLst/>
                <a:latin typeface="+mn-lt"/>
                <a:ea typeface="+mn-ea"/>
                <a:cs typeface="+mn-cs"/>
              </a:rPr>
              <a:t> healthcare management entity provides to all persons within a specific region</a:t>
            </a:r>
            <a:r>
              <a:rPr lang="en-US" sz="1200" kern="1200" dirty="0">
                <a:solidFill>
                  <a:schemeClr val="tx1"/>
                </a:solidFill>
                <a:effectLst/>
                <a:latin typeface="+mn-lt"/>
                <a:ea typeface="+mn-ea"/>
                <a:cs typeface="+mn-cs"/>
              </a:rPr>
              <a:t>. While straightforward, significant national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variability between insurers and regional variability</a:t>
            </a:r>
            <a:r>
              <a:rPr lang="en-US" sz="1200" kern="1200" baseline="0" dirty="0">
                <a:solidFill>
                  <a:schemeClr val="tx1"/>
                </a:solidFill>
                <a:effectLst/>
                <a:latin typeface="+mn-lt"/>
                <a:ea typeface="+mn-ea"/>
                <a:cs typeface="+mn-cs"/>
              </a:rPr>
              <a:t> within a given insurer </a:t>
            </a:r>
            <a:r>
              <a:rPr lang="en-US" sz="1200" kern="1200" dirty="0">
                <a:solidFill>
                  <a:schemeClr val="tx1"/>
                </a:solidFill>
                <a:effectLst/>
                <a:latin typeface="+mn-lt"/>
                <a:ea typeface="+mn-ea"/>
                <a:cs typeface="+mn-cs"/>
              </a:rPr>
              <a:t>exists. Further muddying the waters is the fact that the indications for which various insurers</a:t>
            </a:r>
            <a:r>
              <a:rPr lang="en-US" sz="1200" kern="1200" baseline="0" dirty="0">
                <a:solidFill>
                  <a:schemeClr val="tx1"/>
                </a:solidFill>
                <a:effectLst/>
                <a:latin typeface="+mn-lt"/>
                <a:ea typeface="+mn-ea"/>
                <a:cs typeface="+mn-cs"/>
              </a:rPr>
              <a:t> will cover cardiac CT is also highly variable and in many instances not readily available for review.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Reimbursement, on the other hand, refers to the way and amount that a particular insurer or payer agrees to pay for medical services rendered to a beneficiary. Much like coverage, there is significant variability in reimbursement rates both nationally and regionally.</a:t>
            </a:r>
          </a:p>
          <a:p>
            <a:endParaRPr lang="en-US" dirty="0"/>
          </a:p>
        </p:txBody>
      </p:sp>
      <p:sp>
        <p:nvSpPr>
          <p:cNvPr id="4" name="Slide Number Placeholder 3"/>
          <p:cNvSpPr>
            <a:spLocks noGrp="1"/>
          </p:cNvSpPr>
          <p:nvPr>
            <p:ph type="sldNum" sz="quarter" idx="10"/>
          </p:nvPr>
        </p:nvSpPr>
        <p:spPr/>
        <p:txBody>
          <a:bodyPr/>
          <a:lstStyle/>
          <a:p>
            <a:fld id="{D2D1412D-03E2-4704-AC5F-8931BB7524A9}" type="slidenum">
              <a:rPr lang="en-US" smtClean="0"/>
              <a:pPr/>
              <a:t>5</a:t>
            </a:fld>
            <a:endParaRPr lang="en-US"/>
          </a:p>
        </p:txBody>
      </p:sp>
    </p:spTree>
    <p:extLst>
      <p:ext uri="{BB962C8B-B14F-4D97-AF65-F5344CB8AC3E}">
        <p14:creationId xmlns:p14="http://schemas.microsoft.com/office/powerpoint/2010/main" val="286987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Before we get started with our discussion, we should carefully define our terms so as to avoid confusion. Health policies</a:t>
            </a:r>
            <a:r>
              <a:rPr lang="en-US" sz="1200" kern="1200" baseline="0" dirty="0">
                <a:solidFill>
                  <a:schemeClr val="tx1"/>
                </a:solidFill>
                <a:effectLst/>
                <a:latin typeface="+mn-lt"/>
                <a:ea typeface="+mn-ea"/>
                <a:cs typeface="+mn-cs"/>
              </a:rPr>
              <a:t> are guidelines for determining coverage for a specific medical technology, in this case cardiac CT. Conversely, c</a:t>
            </a:r>
            <a:r>
              <a:rPr lang="en-US" sz="1200" kern="1200" dirty="0">
                <a:solidFill>
                  <a:schemeClr val="tx1"/>
                </a:solidFill>
                <a:effectLst/>
                <a:latin typeface="+mn-lt"/>
                <a:ea typeface="+mn-ea"/>
                <a:cs typeface="+mn-cs"/>
              </a:rPr>
              <a:t>overage refers to the list of benefits that a</a:t>
            </a:r>
            <a:r>
              <a:rPr lang="en-US" sz="1200" kern="1200" baseline="0" dirty="0">
                <a:solidFill>
                  <a:schemeClr val="tx1"/>
                </a:solidFill>
                <a:effectLst/>
                <a:latin typeface="+mn-lt"/>
                <a:ea typeface="+mn-ea"/>
                <a:cs typeface="+mn-cs"/>
              </a:rPr>
              <a:t> healthcare management entity provides to all persons within a specific region</a:t>
            </a:r>
            <a:r>
              <a:rPr lang="en-US" sz="1200" kern="1200" dirty="0">
                <a:solidFill>
                  <a:schemeClr val="tx1"/>
                </a:solidFill>
                <a:effectLst/>
                <a:latin typeface="+mn-lt"/>
                <a:ea typeface="+mn-ea"/>
                <a:cs typeface="+mn-cs"/>
              </a:rPr>
              <a:t>. While straightforward, significant national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variability between insurers and regional variability</a:t>
            </a:r>
            <a:r>
              <a:rPr lang="en-US" sz="1200" kern="1200" baseline="0" dirty="0">
                <a:solidFill>
                  <a:schemeClr val="tx1"/>
                </a:solidFill>
                <a:effectLst/>
                <a:latin typeface="+mn-lt"/>
                <a:ea typeface="+mn-ea"/>
                <a:cs typeface="+mn-cs"/>
              </a:rPr>
              <a:t> within a given insurer </a:t>
            </a:r>
            <a:r>
              <a:rPr lang="en-US" sz="1200" kern="1200" dirty="0">
                <a:solidFill>
                  <a:schemeClr val="tx1"/>
                </a:solidFill>
                <a:effectLst/>
                <a:latin typeface="+mn-lt"/>
                <a:ea typeface="+mn-ea"/>
                <a:cs typeface="+mn-cs"/>
              </a:rPr>
              <a:t>exists. Further muddying the waters is the fact that the indications for which various insurers</a:t>
            </a:r>
            <a:r>
              <a:rPr lang="en-US" sz="1200" kern="1200" baseline="0" dirty="0">
                <a:solidFill>
                  <a:schemeClr val="tx1"/>
                </a:solidFill>
                <a:effectLst/>
                <a:latin typeface="+mn-lt"/>
                <a:ea typeface="+mn-ea"/>
                <a:cs typeface="+mn-cs"/>
              </a:rPr>
              <a:t> will cover cardiac CT is also highly variable and in many instances not readily available for review.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Reimbursement, on the other hand, refers to the way and amount that a particular insurer or payer agrees to pay for medical services rendered to a beneficiary. Much like coverage, there is significant variability in reimbursement rates both nationally and regionally.</a:t>
            </a:r>
          </a:p>
          <a:p>
            <a:endParaRPr lang="en-US" dirty="0"/>
          </a:p>
        </p:txBody>
      </p:sp>
      <p:sp>
        <p:nvSpPr>
          <p:cNvPr id="4" name="Slide Number Placeholder 3"/>
          <p:cNvSpPr>
            <a:spLocks noGrp="1"/>
          </p:cNvSpPr>
          <p:nvPr>
            <p:ph type="sldNum" sz="quarter" idx="10"/>
          </p:nvPr>
        </p:nvSpPr>
        <p:spPr/>
        <p:txBody>
          <a:bodyPr/>
          <a:lstStyle/>
          <a:p>
            <a:fld id="{D2D1412D-03E2-4704-AC5F-8931BB7524A9}" type="slidenum">
              <a:rPr lang="en-US" smtClean="0"/>
              <a:pPr/>
              <a:t>6</a:t>
            </a:fld>
            <a:endParaRPr lang="en-US"/>
          </a:p>
        </p:txBody>
      </p:sp>
    </p:spTree>
    <p:extLst>
      <p:ext uri="{BB962C8B-B14F-4D97-AF65-F5344CB8AC3E}">
        <p14:creationId xmlns:p14="http://schemas.microsoft.com/office/powerpoint/2010/main" val="255087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of 2010, there are currently 4 category 1 codes that apply to CCTA: one code for calcium scoring and 3 codes for contrast-enhanced CT for structural evaluation, congenital assessment, or for angiography. Due to significant effort on the part of SCCT and other entities, cardiac CT is currently assigned the highest work RVU value of any other CT application, but in this era of significant cost constraint, ongoing diligence is required.</a:t>
            </a:r>
          </a:p>
          <a:p>
            <a:endParaRPr lang="en-US" dirty="0"/>
          </a:p>
          <a:p>
            <a:endParaRPr lang="en-US" dirty="0"/>
          </a:p>
          <a:p>
            <a:r>
              <a:rPr lang="en-US" dirty="0"/>
              <a:t>DRA =deficit reduction act of 2005: limits payment under physician fee schedule for CCT to the payment amount determined</a:t>
            </a:r>
            <a:r>
              <a:rPr lang="en-US" baseline="0" dirty="0"/>
              <a:t> under the OPPS (professional component unaffected). The MPFS contains both regular and OPPS payments for technical component (TC) of imaging. The lower of the 2 amounts will be paid. If OPPS payment is the lowest amount, then that particular imaging service is deemed subject to cap. 26 modifier is the PC</a:t>
            </a:r>
            <a:endParaRPr lang="en-US" dirty="0"/>
          </a:p>
          <a:p>
            <a:r>
              <a:rPr lang="en-US" dirty="0"/>
              <a:t>MPFS = CMS</a:t>
            </a:r>
            <a:r>
              <a:rPr lang="en-US" baseline="0" dirty="0"/>
              <a:t> Physician Fee Schedule</a:t>
            </a:r>
            <a:endParaRPr lang="en-US" dirty="0"/>
          </a:p>
          <a:p>
            <a:r>
              <a:rPr lang="en-US" dirty="0"/>
              <a:t>HOPPS = Outpatient prospective</a:t>
            </a:r>
            <a:r>
              <a:rPr lang="en-US" baseline="0" dirty="0"/>
              <a:t> payment system</a:t>
            </a:r>
          </a:p>
          <a:p>
            <a:endParaRPr lang="en-US" dirty="0"/>
          </a:p>
        </p:txBody>
      </p:sp>
      <p:sp>
        <p:nvSpPr>
          <p:cNvPr id="4" name="Slide Number Placeholder 3"/>
          <p:cNvSpPr>
            <a:spLocks noGrp="1"/>
          </p:cNvSpPr>
          <p:nvPr>
            <p:ph type="sldNum" sz="quarter" idx="10"/>
          </p:nvPr>
        </p:nvSpPr>
        <p:spPr/>
        <p:txBody>
          <a:bodyPr/>
          <a:lstStyle/>
          <a:p>
            <a:fld id="{D2D1412D-03E2-4704-AC5F-8931BB7524A9}" type="slidenum">
              <a:rPr lang="en-US" smtClean="0"/>
              <a:pPr/>
              <a:t>7</a:t>
            </a:fld>
            <a:endParaRPr lang="en-US"/>
          </a:p>
        </p:txBody>
      </p:sp>
    </p:spTree>
    <p:extLst>
      <p:ext uri="{BB962C8B-B14F-4D97-AF65-F5344CB8AC3E}">
        <p14:creationId xmlns:p14="http://schemas.microsoft.com/office/powerpoint/2010/main" val="35364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of 2010, there are currently 4 category 1 codes that apply to CCTA: one code for calcium scoring and 3 codes for contrast-enhanced CT for structural evaluation, congenital assessment, or for angiography. Due to significant effort on the part of SCCT and other entities, cardiac CT is currently assigned the highest work RVU value of any other CT application, but in this era of significant cost constraint, ongoing diligence is required.</a:t>
            </a:r>
          </a:p>
          <a:p>
            <a:endParaRPr lang="en-US" dirty="0"/>
          </a:p>
          <a:p>
            <a:endParaRPr lang="en-US" dirty="0"/>
          </a:p>
          <a:p>
            <a:r>
              <a:rPr lang="en-US" dirty="0"/>
              <a:t>DRA =deficit reduction act of 2005: limits payment under physician fee schedule for CCT to the payment amount determined</a:t>
            </a:r>
            <a:r>
              <a:rPr lang="en-US" baseline="0" dirty="0"/>
              <a:t> under the OPPS (professional component unaffected). The MPFS contains both regular and OPPS payments for technical component (TC) of imaging. The lower of the 2 amounts will be paid. If OPPS payment is the lowest amount, then that particular imaging service is deemed subject to cap. 26 modifier is the PC</a:t>
            </a:r>
            <a:endParaRPr lang="en-US" dirty="0"/>
          </a:p>
          <a:p>
            <a:r>
              <a:rPr lang="en-US" dirty="0"/>
              <a:t>MPFS = CMS</a:t>
            </a:r>
            <a:r>
              <a:rPr lang="en-US" baseline="0" dirty="0"/>
              <a:t> Physician Fee Schedule</a:t>
            </a:r>
            <a:endParaRPr lang="en-US" dirty="0"/>
          </a:p>
          <a:p>
            <a:r>
              <a:rPr lang="en-US" dirty="0"/>
              <a:t>HOPPS = Outpatient prospective</a:t>
            </a:r>
            <a:r>
              <a:rPr lang="en-US" baseline="0" dirty="0"/>
              <a:t> payment system</a:t>
            </a:r>
          </a:p>
          <a:p>
            <a:endParaRPr lang="en-US" dirty="0"/>
          </a:p>
        </p:txBody>
      </p:sp>
      <p:sp>
        <p:nvSpPr>
          <p:cNvPr id="4" name="Slide Number Placeholder 3"/>
          <p:cNvSpPr>
            <a:spLocks noGrp="1"/>
          </p:cNvSpPr>
          <p:nvPr>
            <p:ph type="sldNum" sz="quarter" idx="10"/>
          </p:nvPr>
        </p:nvSpPr>
        <p:spPr/>
        <p:txBody>
          <a:bodyPr/>
          <a:lstStyle/>
          <a:p>
            <a:fld id="{D2D1412D-03E2-4704-AC5F-8931BB7524A9}" type="slidenum">
              <a:rPr lang="en-US" smtClean="0"/>
              <a:pPr/>
              <a:t>8</a:t>
            </a:fld>
            <a:endParaRPr lang="en-US"/>
          </a:p>
        </p:txBody>
      </p:sp>
    </p:spTree>
    <p:extLst>
      <p:ext uri="{BB962C8B-B14F-4D97-AF65-F5344CB8AC3E}">
        <p14:creationId xmlns:p14="http://schemas.microsoft.com/office/powerpoint/2010/main" val="374395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of 2010, there are currently 4 category 1 codes that apply to CCTA: one code for calcium scoring and 3 codes for contrast-enhanced CT for structural evaluation, congenital assessment, or for angiography. Due to significant effort on the part of SCCT and other entities, cardiac CT is currently assigned the highest work RVU value of any other CT application, but in this era of significant cost constraint, ongoing diligence is required.</a:t>
            </a:r>
          </a:p>
          <a:p>
            <a:endParaRPr lang="en-US" dirty="0"/>
          </a:p>
          <a:p>
            <a:endParaRPr lang="en-US" dirty="0"/>
          </a:p>
          <a:p>
            <a:r>
              <a:rPr lang="en-US" dirty="0"/>
              <a:t>DRA =deficit reduction act of 2005: limits payment under physician fee schedule for CCT to the payment amount determined</a:t>
            </a:r>
            <a:r>
              <a:rPr lang="en-US" baseline="0" dirty="0"/>
              <a:t> under the OPPS (professional component unaffected). The MPFS contains both regular and OPPS payments for technical component (TC) of imaging. The lower of the 2 amounts will be paid. If OPPS payment is the lowest amount, then that particular imaging service is deemed subject to cap. 26 modifier is the PC</a:t>
            </a:r>
            <a:endParaRPr lang="en-US" dirty="0"/>
          </a:p>
          <a:p>
            <a:r>
              <a:rPr lang="en-US" dirty="0"/>
              <a:t>MPFS = CMS</a:t>
            </a:r>
            <a:r>
              <a:rPr lang="en-US" baseline="0" dirty="0"/>
              <a:t> Physician Fee Schedule</a:t>
            </a:r>
            <a:endParaRPr lang="en-US" dirty="0"/>
          </a:p>
          <a:p>
            <a:r>
              <a:rPr lang="en-US" dirty="0"/>
              <a:t>HOPPS = Outpatient prospective</a:t>
            </a:r>
            <a:r>
              <a:rPr lang="en-US" baseline="0" dirty="0"/>
              <a:t> payment system</a:t>
            </a:r>
          </a:p>
          <a:p>
            <a:endParaRPr lang="en-US" dirty="0"/>
          </a:p>
        </p:txBody>
      </p:sp>
      <p:sp>
        <p:nvSpPr>
          <p:cNvPr id="4" name="Slide Number Placeholder 3"/>
          <p:cNvSpPr>
            <a:spLocks noGrp="1"/>
          </p:cNvSpPr>
          <p:nvPr>
            <p:ph type="sldNum" sz="quarter" idx="10"/>
          </p:nvPr>
        </p:nvSpPr>
        <p:spPr/>
        <p:txBody>
          <a:bodyPr/>
          <a:lstStyle/>
          <a:p>
            <a:fld id="{D2D1412D-03E2-4704-AC5F-8931BB7524A9}" type="slidenum">
              <a:rPr lang="en-US" smtClean="0"/>
              <a:pPr/>
              <a:t>9</a:t>
            </a:fld>
            <a:endParaRPr lang="en-US"/>
          </a:p>
        </p:txBody>
      </p:sp>
    </p:spTree>
    <p:extLst>
      <p:ext uri="{BB962C8B-B14F-4D97-AF65-F5344CB8AC3E}">
        <p14:creationId xmlns:p14="http://schemas.microsoft.com/office/powerpoint/2010/main" val="194705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OPPS = hospital outpatient prospective payment system</a:t>
            </a:r>
          </a:p>
          <a:p>
            <a:r>
              <a:rPr lang="en-US" dirty="0"/>
              <a:t>Professional fees come under Medicare Physician Fee Schedule (this is for physician services, including interpretation and written report) even if services provided under OPPS</a:t>
            </a:r>
          </a:p>
          <a:p>
            <a:endParaRPr lang="en-US" dirty="0"/>
          </a:p>
          <a:p>
            <a:endParaRPr lang="en-US" dirty="0"/>
          </a:p>
          <a:p>
            <a:r>
              <a:rPr lang="en-US" dirty="0"/>
              <a:t>TC = </a:t>
            </a:r>
          </a:p>
        </p:txBody>
      </p:sp>
      <p:sp>
        <p:nvSpPr>
          <p:cNvPr id="4" name="Slide Number Placeholder 3"/>
          <p:cNvSpPr>
            <a:spLocks noGrp="1"/>
          </p:cNvSpPr>
          <p:nvPr>
            <p:ph type="sldNum" sz="quarter" idx="5"/>
          </p:nvPr>
        </p:nvSpPr>
        <p:spPr/>
        <p:txBody>
          <a:bodyPr/>
          <a:lstStyle/>
          <a:p>
            <a:fld id="{D2D1412D-03E2-4704-AC5F-8931BB7524A9}" type="slidenum">
              <a:rPr lang="en-US" smtClean="0"/>
              <a:pPr/>
              <a:t>10</a:t>
            </a:fld>
            <a:endParaRPr lang="en-US"/>
          </a:p>
        </p:txBody>
      </p:sp>
    </p:spTree>
    <p:extLst>
      <p:ext uri="{BB962C8B-B14F-4D97-AF65-F5344CB8AC3E}">
        <p14:creationId xmlns:p14="http://schemas.microsoft.com/office/powerpoint/2010/main" val="4136783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w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74057"/>
            <a:ext cx="9144000" cy="1026318"/>
          </a:xfrm>
          <a:prstGeom prst="rect">
            <a:avLst/>
          </a:prstGeom>
          <a:solidFill>
            <a:schemeClr val="bg1">
              <a:lumMod val="85000"/>
            </a:schemeClr>
          </a:solidFill>
        </p:spPr>
        <p:txBody>
          <a:bodyPr lIns="57144" tIns="28573" rIns="57144" bIns="28573"/>
          <a:lstStyle>
            <a:lvl1pPr>
              <a:defRPr>
                <a:solidFill>
                  <a:srgbClr val="C00000"/>
                </a:solidFill>
              </a:defRPr>
            </a:lvl1pPr>
          </a:lstStyle>
          <a:p>
            <a:r>
              <a:rPr lang="en-US" dirty="0"/>
              <a:t>Click to edit Master title style</a:t>
            </a:r>
          </a:p>
        </p:txBody>
      </p:sp>
      <p:pic>
        <p:nvPicPr>
          <p:cNvPr id="4" name="Picture 3" descr="TheOhioStateUniversity-Horiz-RGB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885" y="144787"/>
            <a:ext cx="3271367" cy="474338"/>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220651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C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2"/>
            <a:ext cx="8229600" cy="3451622"/>
          </a:xfrm>
        </p:spPr>
        <p:txBody>
          <a:bodyPr/>
          <a:lstStyle>
            <a:lvl1pPr>
              <a:buClr>
                <a:srgbClr val="FFC000"/>
              </a:buClr>
              <a:defRPr>
                <a:solidFill>
                  <a:schemeClr val="bg1"/>
                </a:solidFill>
              </a:defRPr>
            </a:lvl1pPr>
            <a:lvl2pPr>
              <a:buClr>
                <a:srgbClr val="FFC000"/>
              </a:buClr>
              <a:defRPr>
                <a:solidFill>
                  <a:schemeClr val="bg1"/>
                </a:solidFill>
              </a:defRPr>
            </a:lvl2pPr>
            <a:lvl3pPr>
              <a:buClr>
                <a:srgbClr val="FFC000"/>
              </a:buClr>
              <a:defRPr>
                <a:solidFill>
                  <a:schemeClr val="bg1"/>
                </a:solidFill>
              </a:defRPr>
            </a:lvl3pPr>
            <a:lvl4pPr>
              <a:buClr>
                <a:srgbClr val="FFC000"/>
              </a:buClr>
              <a:defRPr>
                <a:solidFill>
                  <a:schemeClr val="bg1"/>
                </a:solidFill>
              </a:defRPr>
            </a:lvl4pPr>
            <a:lvl5pPr>
              <a:buClr>
                <a:srgbClr val="FFC000"/>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235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796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RANGElaac">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171450"/>
            <a:ext cx="6172200" cy="62865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274320" y="1165860"/>
            <a:ext cx="8549640" cy="3717036"/>
          </a:xfrm>
          <a:prstGeom prst="rect">
            <a:avLst/>
          </a:prstGeom>
        </p:spPr>
        <p:txBody>
          <a:bodyPr>
            <a:normAutofit/>
          </a:bodyPr>
          <a:lstStyle>
            <a:lvl1pPr>
              <a:defRPr sz="2000">
                <a:solidFill>
                  <a:schemeClr val="accent6">
                    <a:lumMod val="75000"/>
                  </a:schemeClr>
                </a:solidFill>
                <a:latin typeface="ITC Officina Serif"/>
              </a:defRPr>
            </a:lvl1pPr>
            <a:lvl2pPr>
              <a:defRPr sz="1800">
                <a:solidFill>
                  <a:schemeClr val="accent6">
                    <a:lumMod val="75000"/>
                  </a:schemeClr>
                </a:solidFill>
                <a:latin typeface="ITC Officina Serif"/>
              </a:defRPr>
            </a:lvl2pPr>
            <a:lvl3pPr>
              <a:defRPr sz="1600">
                <a:solidFill>
                  <a:schemeClr val="accent6">
                    <a:lumMod val="75000"/>
                  </a:schemeClr>
                </a:solidFill>
                <a:latin typeface="ITC Officina Serif"/>
              </a:defRPr>
            </a:lvl3pPr>
            <a:lvl4pPr>
              <a:defRPr sz="1400">
                <a:solidFill>
                  <a:schemeClr val="accent6">
                    <a:lumMod val="75000"/>
                  </a:schemeClr>
                </a:solidFill>
                <a:latin typeface="ITC Officina Serif"/>
              </a:defRPr>
            </a:lvl4pPr>
            <a:lvl5pPr>
              <a:defRPr sz="1400">
                <a:solidFill>
                  <a:schemeClr val="accent6">
                    <a:lumMod val="75000"/>
                  </a:schemeClr>
                </a:solidFill>
                <a:latin typeface="ITC Officina Serif"/>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636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0811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74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74057"/>
            <a:ext cx="9144000" cy="1026318"/>
          </a:xfrm>
          <a:prstGeom prst="rect">
            <a:avLst/>
          </a:prstGeom>
          <a:solidFill>
            <a:schemeClr val="bg1">
              <a:lumMod val="85000"/>
            </a:schemeClr>
          </a:solidFill>
        </p:spPr>
        <p:txBody>
          <a:bodyPr lIns="57144" tIns="28573" rIns="57144" bIns="28573"/>
          <a:lstStyle>
            <a:lvl1pPr>
              <a:defRPr>
                <a:solidFill>
                  <a:srgbClr val="C00000"/>
                </a:solidFill>
              </a:defRPr>
            </a:lvl1pPr>
          </a:lstStyle>
          <a:p>
            <a:r>
              <a:rPr lang="en-US" dirty="0"/>
              <a:t>Click to edit Master title style</a:t>
            </a:r>
          </a:p>
        </p:txBody>
      </p:sp>
      <p:pic>
        <p:nvPicPr>
          <p:cNvPr id="4" name="Picture 3" descr="TheOhioStateUniversity-Horiz-RGB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885" y="144787"/>
            <a:ext cx="3271367" cy="474338"/>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185380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14375"/>
            <a:ext cx="8412480" cy="4048125"/>
          </a:xfrm>
        </p:spPr>
        <p:txBody>
          <a:bodyPr/>
          <a:lstStyle>
            <a:lvl1pPr>
              <a:defRPr>
                <a:solidFill>
                  <a:srgbClr val="C00000"/>
                </a:solidFill>
              </a:defRPr>
            </a:lvl1pPr>
            <a:lvl2pPr>
              <a:defRPr>
                <a:solidFill>
                  <a:srgbClr val="0000FF"/>
                </a:solidFill>
              </a:defRPr>
            </a:lvl2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0" y="0"/>
            <a:ext cx="9144000" cy="571500"/>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lIns="81631" tIns="40816" rIns="81631" bIns="40816" rtlCol="0" anchor="ctr">
            <a:normAutofit/>
          </a:bodyPr>
          <a:lstStyle>
            <a:lvl1pPr>
              <a:defRPr sz="2500"/>
            </a:lvl1pPr>
          </a:lstStyle>
          <a:p>
            <a:r>
              <a:rPr lang="en-US" dirty="0"/>
              <a:t>Click to edit Master title style</a:t>
            </a:r>
          </a:p>
        </p:txBody>
      </p:sp>
      <p:sp>
        <p:nvSpPr>
          <p:cNvPr id="9" name="Title Placeholder 1"/>
          <p:cNvSpPr txBox="1">
            <a:spLocks/>
          </p:cNvSpPr>
          <p:nvPr userDrawn="1"/>
        </p:nvSpPr>
        <p:spPr>
          <a:xfrm>
            <a:off x="0" y="4857750"/>
            <a:ext cx="2000250" cy="285750"/>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lIns="81631" tIns="40816" rIns="81631" bIns="40816" rtlCol="0" anchor="ctr">
            <a:noAutofit/>
          </a:bodyPr>
          <a:lstStyle>
            <a:lvl1pPr algn="ctr" defTabSz="1306220" rtl="0" eaLnBrk="1" latinLnBrk="0" hangingPunct="1">
              <a:spcBef>
                <a:spcPct val="0"/>
              </a:spcBef>
              <a:buNone/>
              <a:defRPr sz="4800" b="1" kern="1200">
                <a:solidFill>
                  <a:srgbClr val="C00000"/>
                </a:solidFill>
                <a:latin typeface="+mj-lt"/>
                <a:ea typeface="+mj-ea"/>
                <a:cs typeface="+mj-cs"/>
              </a:defRPr>
            </a:lvl1pPr>
          </a:lstStyle>
          <a:p>
            <a:r>
              <a:rPr lang="en-US" sz="900" dirty="0">
                <a:latin typeface="Calibri"/>
              </a:rPr>
              <a:t>CMS Nuts and Bolts</a:t>
            </a:r>
          </a:p>
        </p:txBody>
      </p:sp>
      <p:sp>
        <p:nvSpPr>
          <p:cNvPr id="6" name="Text Placeholder 3"/>
          <p:cNvSpPr txBox="1">
            <a:spLocks/>
          </p:cNvSpPr>
          <p:nvPr userDrawn="1"/>
        </p:nvSpPr>
        <p:spPr>
          <a:xfrm>
            <a:off x="8686800" y="4857750"/>
            <a:ext cx="457200" cy="285750"/>
          </a:xfrm>
          <a:prstGeom prst="rect">
            <a:avLst/>
          </a:prstGeom>
          <a:solidFill>
            <a:schemeClr val="bg1">
              <a:lumMod val="85000"/>
            </a:schemeClr>
          </a:solidFill>
          <a:effectLst>
            <a:outerShdw blurRad="50800" dist="38100" dir="2700000" algn="tl" rotWithShape="0">
              <a:prstClr val="black">
                <a:alpha val="40000"/>
              </a:prstClr>
            </a:outerShdw>
          </a:effectLst>
        </p:spPr>
        <p:txBody>
          <a:bodyPr lIns="0" tIns="81631" rIns="0" bIns="0">
            <a:normAutofit lnSpcReduction="10000"/>
          </a:bodyPr>
          <a:lstStyle>
            <a:lvl1pPr marL="0" indent="0" algn="ctr" defTabSz="914400" rtl="0" eaLnBrk="1" latinLnBrk="0" hangingPunct="1">
              <a:spcBef>
                <a:spcPct val="20000"/>
              </a:spcBef>
              <a:buClr>
                <a:srgbClr val="C00000"/>
              </a:buClr>
              <a:buFont typeface="Wingdings" pitchFamily="2" charset="2"/>
              <a:buNone/>
              <a:defRPr sz="1400" kern="1200">
                <a:solidFill>
                  <a:schemeClr val="tx1"/>
                </a:solidFill>
                <a:latin typeface="+mj-lt"/>
                <a:ea typeface="+mn-ea"/>
                <a:cs typeface="+mn-cs"/>
              </a:defRPr>
            </a:lvl1pPr>
            <a:lvl2pPr marL="742950" indent="-285750" algn="l" defTabSz="914400" rtl="0" eaLnBrk="1" latinLnBrk="0" hangingPunct="1">
              <a:spcBef>
                <a:spcPct val="20000"/>
              </a:spcBef>
              <a:buClr>
                <a:srgbClr val="C00000"/>
              </a:buClr>
              <a:buFont typeface="Wingdings" pitchFamily="2" charset="2"/>
              <a:buChar char="§"/>
              <a:defRPr sz="2400" kern="1200">
                <a:solidFill>
                  <a:srgbClr val="C00000"/>
                </a:solidFill>
                <a:latin typeface="+mj-lt"/>
                <a:ea typeface="+mn-ea"/>
                <a:cs typeface="+mn-cs"/>
              </a:defRPr>
            </a:lvl2pPr>
            <a:lvl3pPr marL="11430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13E8CD58-8CB7-430B-AC88-428292228DCE}" type="slidenum">
              <a:rPr lang="en-US" b="1" smtClean="0">
                <a:solidFill>
                  <a:prstClr val="black"/>
                </a:solidFill>
                <a:latin typeface="Palatino Linotype" panose="02040502050505030304" pitchFamily="18" charset="0"/>
              </a:rPr>
              <a:pPr/>
              <a:t>‹#›</a:t>
            </a:fld>
            <a:endParaRPr lang="en-US" b="1" dirty="0">
              <a:solidFill>
                <a:prstClr val="black"/>
              </a:solidFill>
              <a:latin typeface="Palatino Linotype" panose="02040502050505030304" pitchFamily="18" charset="0"/>
            </a:endParaRPr>
          </a:p>
        </p:txBody>
      </p:sp>
    </p:spTree>
    <p:extLst>
      <p:ext uri="{BB962C8B-B14F-4D97-AF65-F5344CB8AC3E}">
        <p14:creationId xmlns:p14="http://schemas.microsoft.com/office/powerpoint/2010/main" val="3490525011"/>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OSU_LOGO.gif"/>
          <p:cNvPicPr>
            <a:picLocks noChangeAspect="1"/>
          </p:cNvPicPr>
          <p:nvPr userDrawn="1"/>
        </p:nvPicPr>
        <p:blipFill>
          <a:blip r:embed="rId2" cstate="print"/>
          <a:stretch>
            <a:fillRect/>
          </a:stretch>
        </p:blipFill>
        <p:spPr>
          <a:xfrm>
            <a:off x="8229600" y="57150"/>
            <a:ext cx="822960" cy="618527"/>
          </a:xfrm>
          <a:prstGeom prst="rect">
            <a:avLst/>
          </a:prstGeom>
        </p:spPr>
      </p:pic>
      <p:sp>
        <p:nvSpPr>
          <p:cNvPr id="6" name="Text Placeholder 3"/>
          <p:cNvSpPr txBox="1">
            <a:spLocks/>
          </p:cNvSpPr>
          <p:nvPr userDrawn="1"/>
        </p:nvSpPr>
        <p:spPr>
          <a:xfrm>
            <a:off x="8686800" y="4857750"/>
            <a:ext cx="457200" cy="285750"/>
          </a:xfrm>
          <a:prstGeom prst="rect">
            <a:avLst/>
          </a:prstGeom>
          <a:solidFill>
            <a:schemeClr val="bg1">
              <a:lumMod val="85000"/>
            </a:schemeClr>
          </a:solidFill>
        </p:spPr>
        <p:txBody>
          <a:bodyPr lIns="0" tIns="91440" rIns="0" bIns="0">
            <a:normAutofit lnSpcReduction="10000"/>
          </a:bodyPr>
          <a:lstStyle>
            <a:lvl1pPr marL="0" indent="0" algn="ctr" defTabSz="914400" rtl="0" eaLnBrk="1" latinLnBrk="0" hangingPunct="1">
              <a:spcBef>
                <a:spcPct val="20000"/>
              </a:spcBef>
              <a:buClr>
                <a:srgbClr val="C00000"/>
              </a:buClr>
              <a:buFont typeface="Wingdings" pitchFamily="2" charset="2"/>
              <a:buNone/>
              <a:defRPr sz="1400" kern="1200">
                <a:solidFill>
                  <a:schemeClr val="tx1"/>
                </a:solidFill>
                <a:latin typeface="+mj-lt"/>
                <a:ea typeface="+mn-ea"/>
                <a:cs typeface="+mn-cs"/>
              </a:defRPr>
            </a:lvl1pPr>
            <a:lvl2pPr marL="742950" indent="-285750" algn="l" defTabSz="914400" rtl="0" eaLnBrk="1" latinLnBrk="0" hangingPunct="1">
              <a:spcBef>
                <a:spcPct val="20000"/>
              </a:spcBef>
              <a:buClr>
                <a:srgbClr val="C00000"/>
              </a:buClr>
              <a:buFont typeface="Wingdings" pitchFamily="2" charset="2"/>
              <a:buChar char="§"/>
              <a:defRPr sz="2400" kern="1200">
                <a:solidFill>
                  <a:srgbClr val="C00000"/>
                </a:solidFill>
                <a:latin typeface="+mj-lt"/>
                <a:ea typeface="+mn-ea"/>
                <a:cs typeface="+mn-cs"/>
              </a:defRPr>
            </a:lvl2pPr>
            <a:lvl3pPr marL="11430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13E8CD58-8CB7-430B-AC88-428292228DCE}" type="slidenum">
              <a:rPr lang="en-US" smtClean="0">
                <a:solidFill>
                  <a:prstClr val="black"/>
                </a:solidFill>
                <a:latin typeface="Calibri"/>
              </a:rPr>
              <a:pPr/>
              <a:t>‹#›</a:t>
            </a:fld>
            <a:endParaRPr lang="en-US" dirty="0">
              <a:solidFill>
                <a:prstClr val="black"/>
              </a:solidFill>
              <a:latin typeface="Calibri"/>
            </a:endParaRPr>
          </a:p>
        </p:txBody>
      </p:sp>
      <p:sp>
        <p:nvSpPr>
          <p:cNvPr id="7" name="TextBox 6"/>
          <p:cNvSpPr txBox="1"/>
          <p:nvPr userDrawn="1"/>
        </p:nvSpPr>
        <p:spPr>
          <a:xfrm>
            <a:off x="0" y="4953252"/>
            <a:ext cx="2011680" cy="256694"/>
          </a:xfrm>
          <a:prstGeom prst="rect">
            <a:avLst/>
          </a:prstGeom>
          <a:gradFill flip="none" rotWithShape="1">
            <a:gsLst>
              <a:gs pos="0">
                <a:schemeClr val="bg1">
                  <a:lumMod val="50000"/>
                </a:schemeClr>
              </a:gs>
              <a:gs pos="100000">
                <a:schemeClr val="bg1">
                  <a:lumMod val="85000"/>
                </a:schemeClr>
              </a:gs>
            </a:gsLst>
            <a:lin ang="5400000" scaled="1"/>
            <a:tileRect/>
          </a:gradFill>
        </p:spPr>
        <p:txBody>
          <a:bodyPr wrap="square" rtlCol="0">
            <a:spAutoFit/>
          </a:bodyPr>
          <a:lstStyle/>
          <a:p>
            <a:pPr>
              <a:lnSpc>
                <a:spcPts val="1250"/>
              </a:lnSpc>
            </a:pPr>
            <a:r>
              <a:rPr lang="en-US" sz="1200" b="1" dirty="0">
                <a:solidFill>
                  <a:prstClr val="black"/>
                </a:solidFill>
                <a:latin typeface="Calibri"/>
              </a:rPr>
              <a:t>OP Simonetti and R Ahmad</a:t>
            </a:r>
          </a:p>
        </p:txBody>
      </p:sp>
    </p:spTree>
    <p:extLst>
      <p:ext uri="{BB962C8B-B14F-4D97-AF65-F5344CB8AC3E}">
        <p14:creationId xmlns:p14="http://schemas.microsoft.com/office/powerpoint/2010/main" val="1197709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14375"/>
            <a:ext cx="8412480" cy="4048125"/>
          </a:xfrm>
        </p:spPr>
        <p:txBody>
          <a:bodyPr/>
          <a:lstStyle>
            <a:lvl1pPr>
              <a:defRPr>
                <a:solidFill>
                  <a:srgbClr val="C00000"/>
                </a:solidFill>
              </a:defRPr>
            </a:lvl1pPr>
            <a:lvl2pPr>
              <a:defRPr>
                <a:solidFill>
                  <a:srgbClr val="0000FF"/>
                </a:solidFill>
              </a:defRPr>
            </a:lvl2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0" y="0"/>
            <a:ext cx="9144000" cy="571500"/>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lIns="81631" tIns="40816" rIns="81631" bIns="40816" rtlCol="0" anchor="ctr">
            <a:normAutofit/>
          </a:bodyPr>
          <a:lstStyle>
            <a:lvl1pPr>
              <a:defRPr sz="2500"/>
            </a:lvl1pPr>
          </a:lstStyle>
          <a:p>
            <a:r>
              <a:rPr lang="en-US" dirty="0"/>
              <a:t>Click to edit Master title style</a:t>
            </a:r>
          </a:p>
        </p:txBody>
      </p:sp>
      <p:sp>
        <p:nvSpPr>
          <p:cNvPr id="9" name="Title Placeholder 1"/>
          <p:cNvSpPr txBox="1">
            <a:spLocks/>
          </p:cNvSpPr>
          <p:nvPr userDrawn="1"/>
        </p:nvSpPr>
        <p:spPr>
          <a:xfrm>
            <a:off x="0" y="4857750"/>
            <a:ext cx="2000250" cy="285750"/>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lIns="81631" tIns="40816" rIns="81631" bIns="40816" rtlCol="0" anchor="ctr">
            <a:noAutofit/>
          </a:bodyPr>
          <a:lstStyle>
            <a:lvl1pPr algn="ctr" defTabSz="1306220" rtl="0" eaLnBrk="1" latinLnBrk="0" hangingPunct="1">
              <a:spcBef>
                <a:spcPct val="0"/>
              </a:spcBef>
              <a:buNone/>
              <a:defRPr sz="4800" b="1" kern="1200">
                <a:solidFill>
                  <a:srgbClr val="C00000"/>
                </a:solidFill>
                <a:latin typeface="+mj-lt"/>
                <a:ea typeface="+mj-ea"/>
                <a:cs typeface="+mj-cs"/>
              </a:defRPr>
            </a:lvl1pPr>
          </a:lstStyle>
          <a:p>
            <a:r>
              <a:rPr lang="en-US" sz="900" dirty="0"/>
              <a:t>CMS Nuts and Bolts</a:t>
            </a:r>
          </a:p>
        </p:txBody>
      </p:sp>
      <p:sp>
        <p:nvSpPr>
          <p:cNvPr id="6" name="Text Placeholder 3"/>
          <p:cNvSpPr txBox="1">
            <a:spLocks/>
          </p:cNvSpPr>
          <p:nvPr userDrawn="1"/>
        </p:nvSpPr>
        <p:spPr>
          <a:xfrm>
            <a:off x="8686800" y="4857750"/>
            <a:ext cx="457200" cy="285750"/>
          </a:xfrm>
          <a:prstGeom prst="rect">
            <a:avLst/>
          </a:prstGeom>
          <a:solidFill>
            <a:schemeClr val="bg1">
              <a:lumMod val="85000"/>
            </a:schemeClr>
          </a:solidFill>
          <a:effectLst>
            <a:outerShdw blurRad="50800" dist="38100" dir="2700000" algn="tl" rotWithShape="0">
              <a:prstClr val="black">
                <a:alpha val="40000"/>
              </a:prstClr>
            </a:outerShdw>
          </a:effectLst>
        </p:spPr>
        <p:txBody>
          <a:bodyPr lIns="0" tIns="81631" rIns="0" bIns="0">
            <a:normAutofit lnSpcReduction="10000"/>
          </a:bodyPr>
          <a:lstStyle>
            <a:lvl1pPr marL="0" indent="0" algn="ctr" defTabSz="914400" rtl="0" eaLnBrk="1" latinLnBrk="0" hangingPunct="1">
              <a:spcBef>
                <a:spcPct val="20000"/>
              </a:spcBef>
              <a:buClr>
                <a:srgbClr val="C00000"/>
              </a:buClr>
              <a:buFont typeface="Wingdings" pitchFamily="2" charset="2"/>
              <a:buNone/>
              <a:defRPr sz="1400" kern="1200">
                <a:solidFill>
                  <a:schemeClr val="tx1"/>
                </a:solidFill>
                <a:latin typeface="+mj-lt"/>
                <a:ea typeface="+mn-ea"/>
                <a:cs typeface="+mn-cs"/>
              </a:defRPr>
            </a:lvl1pPr>
            <a:lvl2pPr marL="742950" indent="-285750" algn="l" defTabSz="914400" rtl="0" eaLnBrk="1" latinLnBrk="0" hangingPunct="1">
              <a:spcBef>
                <a:spcPct val="20000"/>
              </a:spcBef>
              <a:buClr>
                <a:srgbClr val="C00000"/>
              </a:buClr>
              <a:buFont typeface="Wingdings" pitchFamily="2" charset="2"/>
              <a:buChar char="§"/>
              <a:defRPr sz="2400" kern="1200">
                <a:solidFill>
                  <a:srgbClr val="C00000"/>
                </a:solidFill>
                <a:latin typeface="+mj-lt"/>
                <a:ea typeface="+mn-ea"/>
                <a:cs typeface="+mn-cs"/>
              </a:defRPr>
            </a:lvl2pPr>
            <a:lvl3pPr marL="11430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13E8CD58-8CB7-430B-AC88-428292228DCE}" type="slidenum">
              <a:rPr lang="en-US" b="1" smtClean="0">
                <a:solidFill>
                  <a:prstClr val="black"/>
                </a:solidFill>
                <a:latin typeface="Palatino Linotype" panose="02040502050505030304" pitchFamily="18" charset="0"/>
              </a:rPr>
              <a:pPr/>
              <a:t>‹#›</a:t>
            </a:fld>
            <a:endParaRPr lang="en-US" b="1" dirty="0">
              <a:solidFill>
                <a:prstClr val="black"/>
              </a:solidFill>
              <a:latin typeface="Palatino Linotype" panose="02040502050505030304" pitchFamily="18" charset="0"/>
            </a:endParaRPr>
          </a:p>
        </p:txBody>
      </p:sp>
    </p:spTree>
    <p:extLst>
      <p:ext uri="{BB962C8B-B14F-4D97-AF65-F5344CB8AC3E}">
        <p14:creationId xmlns:p14="http://schemas.microsoft.com/office/powerpoint/2010/main" val="297848812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OSU_LOGO.gif"/>
          <p:cNvPicPr>
            <a:picLocks noChangeAspect="1"/>
          </p:cNvPicPr>
          <p:nvPr userDrawn="1"/>
        </p:nvPicPr>
        <p:blipFill>
          <a:blip r:embed="rId2" cstate="print"/>
          <a:stretch>
            <a:fillRect/>
          </a:stretch>
        </p:blipFill>
        <p:spPr>
          <a:xfrm>
            <a:off x="8229600" y="57150"/>
            <a:ext cx="822960" cy="618527"/>
          </a:xfrm>
          <a:prstGeom prst="rect">
            <a:avLst/>
          </a:prstGeom>
        </p:spPr>
      </p:pic>
      <p:sp>
        <p:nvSpPr>
          <p:cNvPr id="6" name="Text Placeholder 3"/>
          <p:cNvSpPr txBox="1">
            <a:spLocks/>
          </p:cNvSpPr>
          <p:nvPr userDrawn="1"/>
        </p:nvSpPr>
        <p:spPr>
          <a:xfrm>
            <a:off x="8686800" y="4857750"/>
            <a:ext cx="457200" cy="285750"/>
          </a:xfrm>
          <a:prstGeom prst="rect">
            <a:avLst/>
          </a:prstGeom>
          <a:solidFill>
            <a:schemeClr val="bg1">
              <a:lumMod val="85000"/>
            </a:schemeClr>
          </a:solidFill>
        </p:spPr>
        <p:txBody>
          <a:bodyPr lIns="0" tIns="91440" rIns="0" bIns="0">
            <a:normAutofit lnSpcReduction="10000"/>
          </a:bodyPr>
          <a:lstStyle>
            <a:lvl1pPr marL="0" indent="0" algn="ctr" defTabSz="914400" rtl="0" eaLnBrk="1" latinLnBrk="0" hangingPunct="1">
              <a:spcBef>
                <a:spcPct val="20000"/>
              </a:spcBef>
              <a:buClr>
                <a:srgbClr val="C00000"/>
              </a:buClr>
              <a:buFont typeface="Wingdings" pitchFamily="2" charset="2"/>
              <a:buNone/>
              <a:defRPr sz="1400" kern="1200">
                <a:solidFill>
                  <a:schemeClr val="tx1"/>
                </a:solidFill>
                <a:latin typeface="+mj-lt"/>
                <a:ea typeface="+mn-ea"/>
                <a:cs typeface="+mn-cs"/>
              </a:defRPr>
            </a:lvl1pPr>
            <a:lvl2pPr marL="742950" indent="-285750" algn="l" defTabSz="914400" rtl="0" eaLnBrk="1" latinLnBrk="0" hangingPunct="1">
              <a:spcBef>
                <a:spcPct val="20000"/>
              </a:spcBef>
              <a:buClr>
                <a:srgbClr val="C00000"/>
              </a:buClr>
              <a:buFont typeface="Wingdings" pitchFamily="2" charset="2"/>
              <a:buChar char="§"/>
              <a:defRPr sz="2400" kern="1200">
                <a:solidFill>
                  <a:srgbClr val="C00000"/>
                </a:solidFill>
                <a:latin typeface="+mj-lt"/>
                <a:ea typeface="+mn-ea"/>
                <a:cs typeface="+mn-cs"/>
              </a:defRPr>
            </a:lvl2pPr>
            <a:lvl3pPr marL="11430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13E8CD58-8CB7-430B-AC88-428292228DCE}" type="slidenum">
              <a:rPr lang="en-US" smtClean="0">
                <a:solidFill>
                  <a:prstClr val="black"/>
                </a:solidFill>
                <a:latin typeface="Calibri"/>
              </a:rPr>
              <a:pPr/>
              <a:t>‹#›</a:t>
            </a:fld>
            <a:endParaRPr lang="en-US" dirty="0">
              <a:solidFill>
                <a:prstClr val="black"/>
              </a:solidFill>
              <a:latin typeface="Calibri"/>
            </a:endParaRPr>
          </a:p>
        </p:txBody>
      </p:sp>
      <p:sp>
        <p:nvSpPr>
          <p:cNvPr id="7" name="TextBox 6"/>
          <p:cNvSpPr txBox="1"/>
          <p:nvPr userDrawn="1"/>
        </p:nvSpPr>
        <p:spPr>
          <a:xfrm>
            <a:off x="0" y="4953252"/>
            <a:ext cx="2011680" cy="256694"/>
          </a:xfrm>
          <a:prstGeom prst="rect">
            <a:avLst/>
          </a:prstGeom>
          <a:gradFill flip="none" rotWithShape="1">
            <a:gsLst>
              <a:gs pos="0">
                <a:schemeClr val="bg1">
                  <a:lumMod val="50000"/>
                </a:schemeClr>
              </a:gs>
              <a:gs pos="100000">
                <a:schemeClr val="bg1">
                  <a:lumMod val="85000"/>
                </a:schemeClr>
              </a:gs>
            </a:gsLst>
            <a:lin ang="5400000" scaled="1"/>
            <a:tileRect/>
          </a:gradFill>
        </p:spPr>
        <p:txBody>
          <a:bodyPr wrap="square" rtlCol="0">
            <a:spAutoFit/>
          </a:bodyPr>
          <a:lstStyle/>
          <a:p>
            <a:pPr>
              <a:lnSpc>
                <a:spcPts val="1250"/>
              </a:lnSpc>
            </a:pPr>
            <a:r>
              <a:rPr lang="en-US" sz="1200" b="1" dirty="0"/>
              <a:t>OP Simonetti and R Ahmad</a:t>
            </a:r>
          </a:p>
        </p:txBody>
      </p:sp>
    </p:spTree>
    <p:extLst>
      <p:ext uri="{BB962C8B-B14F-4D97-AF65-F5344CB8AC3E}">
        <p14:creationId xmlns:p14="http://schemas.microsoft.com/office/powerpoint/2010/main" val="2670238085"/>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D9F5E4-342A-4220-934D-C4178EFB165D}"/>
              </a:ext>
            </a:extLst>
          </p:cNvPr>
          <p:cNvSpPr>
            <a:spLocks noGrp="1"/>
          </p:cNvSpPr>
          <p:nvPr>
            <p:ph type="title" hasCustomPrompt="1"/>
          </p:nvPr>
        </p:nvSpPr>
        <p:spPr>
          <a:xfrm>
            <a:off x="0" y="1729854"/>
            <a:ext cx="9144000" cy="930661"/>
          </a:xfrm>
        </p:spPr>
        <p:txBody>
          <a:bodyPr anchor="b">
            <a:noAutofit/>
          </a:bodyPr>
          <a:lstStyle>
            <a:lvl1pPr algn="ctr">
              <a:defRPr sz="6000"/>
            </a:lvl1pPr>
          </a:lstStyle>
          <a:p>
            <a:r>
              <a:rPr lang="en-US" dirty="0"/>
              <a:t>Presentation Title</a:t>
            </a:r>
          </a:p>
        </p:txBody>
      </p:sp>
      <p:sp>
        <p:nvSpPr>
          <p:cNvPr id="3" name="Text Placeholder 2">
            <a:extLst>
              <a:ext uri="{FF2B5EF4-FFF2-40B4-BE49-F238E27FC236}">
                <a16:creationId xmlns="" xmlns:a16="http://schemas.microsoft.com/office/drawing/2014/main" id="{E29A4586-34CA-4D51-AB60-35FAD0810791}"/>
              </a:ext>
            </a:extLst>
          </p:cNvPr>
          <p:cNvSpPr>
            <a:spLocks noGrp="1"/>
          </p:cNvSpPr>
          <p:nvPr>
            <p:ph type="body" idx="1" hasCustomPrompt="1"/>
          </p:nvPr>
        </p:nvSpPr>
        <p:spPr>
          <a:xfrm>
            <a:off x="204220" y="3882243"/>
            <a:ext cx="3613742" cy="263267"/>
          </a:xfrm>
        </p:spPr>
        <p:txBody>
          <a:bodyPr>
            <a:normAutofit/>
          </a:bodyPr>
          <a:lstStyle>
            <a:lvl1pPr marL="0" indent="0">
              <a:buNone/>
              <a:defRPr lang="en-US" dirty="0"/>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a:t>
            </a:r>
          </a:p>
        </p:txBody>
      </p:sp>
      <p:sp>
        <p:nvSpPr>
          <p:cNvPr id="4" name="Text Placeholder 2">
            <a:extLst>
              <a:ext uri="{FF2B5EF4-FFF2-40B4-BE49-F238E27FC236}">
                <a16:creationId xmlns="" xmlns:a16="http://schemas.microsoft.com/office/drawing/2014/main" id="{4AC79FE2-DD9C-4304-957A-44C0F35C58DC}"/>
              </a:ext>
            </a:extLst>
          </p:cNvPr>
          <p:cNvSpPr>
            <a:spLocks noGrp="1"/>
          </p:cNvSpPr>
          <p:nvPr>
            <p:ph type="body" idx="10" hasCustomPrompt="1"/>
          </p:nvPr>
        </p:nvSpPr>
        <p:spPr>
          <a:xfrm>
            <a:off x="204220" y="4221730"/>
            <a:ext cx="3613742" cy="263267"/>
          </a:xfr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Affiliation</a:t>
            </a:r>
          </a:p>
        </p:txBody>
      </p:sp>
      <p:sp>
        <p:nvSpPr>
          <p:cNvPr id="5" name="Text Placeholder 2">
            <a:extLst>
              <a:ext uri="{FF2B5EF4-FFF2-40B4-BE49-F238E27FC236}">
                <a16:creationId xmlns="" xmlns:a16="http://schemas.microsoft.com/office/drawing/2014/main" id="{78635406-8B91-42DC-9F7E-EDCDF5E0D82A}"/>
              </a:ext>
            </a:extLst>
          </p:cNvPr>
          <p:cNvSpPr>
            <a:spLocks noGrp="1"/>
          </p:cNvSpPr>
          <p:nvPr>
            <p:ph type="body" idx="11" hasCustomPrompt="1"/>
          </p:nvPr>
        </p:nvSpPr>
        <p:spPr>
          <a:xfrm>
            <a:off x="204220" y="4561216"/>
            <a:ext cx="3613742" cy="263267"/>
          </a:xfr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Day, February X, 2019</a:t>
            </a:r>
          </a:p>
        </p:txBody>
      </p:sp>
    </p:spTree>
    <p:extLst>
      <p:ext uri="{BB962C8B-B14F-4D97-AF65-F5344CB8AC3E}">
        <p14:creationId xmlns:p14="http://schemas.microsoft.com/office/powerpoint/2010/main" val="219760870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3D61E5-81A8-4471-BC8C-C9DCD77F1F1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5770057B-535E-41A5-8D38-5200A382BE4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CA8DA935-6583-4955-BF0A-0385890AFD21}"/>
              </a:ext>
            </a:extLst>
          </p:cNvPr>
          <p:cNvSpPr>
            <a:spLocks noGrp="1"/>
          </p:cNvSpPr>
          <p:nvPr>
            <p:ph type="dt" sz="half" idx="10"/>
          </p:nvPr>
        </p:nvSpPr>
        <p:spPr/>
        <p:txBody>
          <a:bodyPr/>
          <a:lstStyle/>
          <a:p>
            <a:fld id="{AA2E4F36-573E-48A4-B126-D29E6BEF14B9}" type="datetimeFigureOut">
              <a:rPr lang="en-US" smtClean="0"/>
              <a:t>2/26/19</a:t>
            </a:fld>
            <a:endParaRPr lang="en-US"/>
          </a:p>
        </p:txBody>
      </p:sp>
      <p:sp>
        <p:nvSpPr>
          <p:cNvPr id="5" name="Footer Placeholder 4">
            <a:extLst>
              <a:ext uri="{FF2B5EF4-FFF2-40B4-BE49-F238E27FC236}">
                <a16:creationId xmlns="" xmlns:a16="http://schemas.microsoft.com/office/drawing/2014/main" id="{2CF27D09-64C6-4F8B-9FA2-6CE91CE79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6435BEE-6784-4D61-8735-1FD4006DB6CC}"/>
              </a:ext>
            </a:extLst>
          </p:cNvPr>
          <p:cNvSpPr>
            <a:spLocks noGrp="1"/>
          </p:cNvSpPr>
          <p:nvPr>
            <p:ph type="sldNum" sz="quarter" idx="12"/>
          </p:nvPr>
        </p:nvSpPr>
        <p:spPr/>
        <p:txBody>
          <a:bodyPr/>
          <a:lstStyle/>
          <a:p>
            <a:fld id="{6747FEDD-6251-4BDE-AFD4-88CBA3823434}" type="slidenum">
              <a:rPr lang="en-US" smtClean="0"/>
              <a:t>‹#›</a:t>
            </a:fld>
            <a:endParaRPr lang="en-US"/>
          </a:p>
        </p:txBody>
      </p:sp>
      <p:pic>
        <p:nvPicPr>
          <p:cNvPr id="8" name="Picture 7" descr="A screenshot of a cell phone&#10;&#10;Description generated with high confidence">
            <a:extLst>
              <a:ext uri="{FF2B5EF4-FFF2-40B4-BE49-F238E27FC236}">
                <a16:creationId xmlns="" xmlns:a16="http://schemas.microsoft.com/office/drawing/2014/main" id="{A7B838E0-BAF2-44AC-94E3-1C820A200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6471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74057"/>
            <a:ext cx="9144000" cy="1026318"/>
          </a:xfrm>
          <a:prstGeom prst="rect">
            <a:avLst/>
          </a:prstGeom>
          <a:solidFill>
            <a:schemeClr val="bg1">
              <a:lumMod val="85000"/>
            </a:schemeClr>
          </a:solidFill>
        </p:spPr>
        <p:txBody>
          <a:bodyPr lIns="57144" tIns="28573" rIns="57144" bIns="28573"/>
          <a:lstStyle>
            <a:lvl1pPr>
              <a:defRPr>
                <a:solidFill>
                  <a:srgbClr val="C00000"/>
                </a:solidFill>
              </a:defRPr>
            </a:lvl1pPr>
          </a:lstStyle>
          <a:p>
            <a:r>
              <a:rPr lang="en-US" dirty="0"/>
              <a:t>Click to edit Master title style</a:t>
            </a:r>
          </a:p>
        </p:txBody>
      </p:sp>
      <p:pic>
        <p:nvPicPr>
          <p:cNvPr id="4" name="Picture 3" descr="TheOhioStateUniversity-Horiz-RGB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885" y="144787"/>
            <a:ext cx="3271367" cy="474338"/>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3105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14375"/>
            <a:ext cx="8412480" cy="4048125"/>
          </a:xfrm>
        </p:spPr>
        <p:txBody>
          <a:bodyPr/>
          <a:lstStyle>
            <a:lvl1pPr>
              <a:defRPr>
                <a:solidFill>
                  <a:srgbClr val="C00000"/>
                </a:solidFill>
              </a:defRPr>
            </a:lvl1pPr>
            <a:lvl2pPr>
              <a:defRPr>
                <a:solidFill>
                  <a:srgbClr val="0000FF"/>
                </a:solidFill>
              </a:defRPr>
            </a:lvl2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0" y="0"/>
            <a:ext cx="9144000" cy="571500"/>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lIns="81631" tIns="40816" rIns="81631" bIns="40816" rtlCol="0" anchor="ctr">
            <a:normAutofit/>
          </a:bodyPr>
          <a:lstStyle>
            <a:lvl1pPr>
              <a:defRPr sz="2500"/>
            </a:lvl1pPr>
          </a:lstStyle>
          <a:p>
            <a:r>
              <a:rPr lang="en-US" dirty="0"/>
              <a:t>Click to edit Master title style</a:t>
            </a:r>
          </a:p>
        </p:txBody>
      </p:sp>
      <p:sp>
        <p:nvSpPr>
          <p:cNvPr id="9" name="Title Placeholder 1"/>
          <p:cNvSpPr txBox="1">
            <a:spLocks/>
          </p:cNvSpPr>
          <p:nvPr userDrawn="1"/>
        </p:nvSpPr>
        <p:spPr>
          <a:xfrm>
            <a:off x="0" y="4857750"/>
            <a:ext cx="2000250" cy="285750"/>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lIns="81631" tIns="40816" rIns="81631" bIns="40816" rtlCol="0" anchor="ctr">
            <a:noAutofit/>
          </a:bodyPr>
          <a:lstStyle>
            <a:lvl1pPr algn="ctr" defTabSz="1306220" rtl="0" eaLnBrk="1" latinLnBrk="0" hangingPunct="1">
              <a:spcBef>
                <a:spcPct val="0"/>
              </a:spcBef>
              <a:buNone/>
              <a:defRPr sz="4800" b="1" kern="1200">
                <a:solidFill>
                  <a:srgbClr val="C00000"/>
                </a:solidFill>
                <a:latin typeface="+mj-lt"/>
                <a:ea typeface="+mj-ea"/>
                <a:cs typeface="+mj-cs"/>
              </a:defRPr>
            </a:lvl1pPr>
          </a:lstStyle>
          <a:p>
            <a:r>
              <a:rPr lang="en-US" sz="900" dirty="0"/>
              <a:t>CMS Nuts and Bolts</a:t>
            </a:r>
          </a:p>
        </p:txBody>
      </p:sp>
      <p:sp>
        <p:nvSpPr>
          <p:cNvPr id="6" name="Text Placeholder 3"/>
          <p:cNvSpPr txBox="1">
            <a:spLocks/>
          </p:cNvSpPr>
          <p:nvPr userDrawn="1"/>
        </p:nvSpPr>
        <p:spPr>
          <a:xfrm>
            <a:off x="8686800" y="4857750"/>
            <a:ext cx="457200" cy="285750"/>
          </a:xfrm>
          <a:prstGeom prst="rect">
            <a:avLst/>
          </a:prstGeom>
          <a:solidFill>
            <a:schemeClr val="bg1">
              <a:lumMod val="85000"/>
            </a:schemeClr>
          </a:solidFill>
          <a:effectLst>
            <a:outerShdw blurRad="50800" dist="38100" dir="2700000" algn="tl" rotWithShape="0">
              <a:prstClr val="black">
                <a:alpha val="40000"/>
              </a:prstClr>
            </a:outerShdw>
          </a:effectLst>
        </p:spPr>
        <p:txBody>
          <a:bodyPr lIns="0" tIns="81631" rIns="0" bIns="0">
            <a:normAutofit lnSpcReduction="10000"/>
          </a:bodyPr>
          <a:lstStyle>
            <a:lvl1pPr marL="0" indent="0" algn="ctr" defTabSz="914400" rtl="0" eaLnBrk="1" latinLnBrk="0" hangingPunct="1">
              <a:spcBef>
                <a:spcPct val="20000"/>
              </a:spcBef>
              <a:buClr>
                <a:srgbClr val="C00000"/>
              </a:buClr>
              <a:buFont typeface="Wingdings" pitchFamily="2" charset="2"/>
              <a:buNone/>
              <a:defRPr sz="1400" kern="1200">
                <a:solidFill>
                  <a:schemeClr val="tx1"/>
                </a:solidFill>
                <a:latin typeface="+mj-lt"/>
                <a:ea typeface="+mn-ea"/>
                <a:cs typeface="+mn-cs"/>
              </a:defRPr>
            </a:lvl1pPr>
            <a:lvl2pPr marL="742950" indent="-285750" algn="l" defTabSz="914400" rtl="0" eaLnBrk="1" latinLnBrk="0" hangingPunct="1">
              <a:spcBef>
                <a:spcPct val="20000"/>
              </a:spcBef>
              <a:buClr>
                <a:srgbClr val="C00000"/>
              </a:buClr>
              <a:buFont typeface="Wingdings" pitchFamily="2" charset="2"/>
              <a:buChar char="§"/>
              <a:defRPr sz="2400" kern="1200">
                <a:solidFill>
                  <a:srgbClr val="C00000"/>
                </a:solidFill>
                <a:latin typeface="+mj-lt"/>
                <a:ea typeface="+mn-ea"/>
                <a:cs typeface="+mn-cs"/>
              </a:defRPr>
            </a:lvl2pPr>
            <a:lvl3pPr marL="11430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13E8CD58-8CB7-430B-AC88-428292228DCE}" type="slidenum">
              <a:rPr lang="en-US" b="1" smtClean="0">
                <a:solidFill>
                  <a:prstClr val="black"/>
                </a:solidFill>
                <a:latin typeface="Palatino Linotype" panose="02040502050505030304" pitchFamily="18" charset="0"/>
              </a:rPr>
              <a:pPr/>
              <a:t>‹#›</a:t>
            </a:fld>
            <a:endParaRPr lang="en-US" b="1" dirty="0">
              <a:solidFill>
                <a:prstClr val="black"/>
              </a:solidFill>
              <a:latin typeface="Palatino Linotype" panose="02040502050505030304" pitchFamily="18" charset="0"/>
            </a:endParaRPr>
          </a:p>
        </p:txBody>
      </p:sp>
    </p:spTree>
    <p:extLst>
      <p:ext uri="{BB962C8B-B14F-4D97-AF65-F5344CB8AC3E}">
        <p14:creationId xmlns:p14="http://schemas.microsoft.com/office/powerpoint/2010/main" val="53883170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OSU_LOGO.gif"/>
          <p:cNvPicPr>
            <a:picLocks noChangeAspect="1"/>
          </p:cNvPicPr>
          <p:nvPr userDrawn="1"/>
        </p:nvPicPr>
        <p:blipFill>
          <a:blip r:embed="rId2" cstate="print"/>
          <a:stretch>
            <a:fillRect/>
          </a:stretch>
        </p:blipFill>
        <p:spPr>
          <a:xfrm>
            <a:off x="8229600" y="57150"/>
            <a:ext cx="822960" cy="618527"/>
          </a:xfrm>
          <a:prstGeom prst="rect">
            <a:avLst/>
          </a:prstGeom>
        </p:spPr>
      </p:pic>
      <p:sp>
        <p:nvSpPr>
          <p:cNvPr id="6" name="Text Placeholder 3"/>
          <p:cNvSpPr txBox="1">
            <a:spLocks/>
          </p:cNvSpPr>
          <p:nvPr userDrawn="1"/>
        </p:nvSpPr>
        <p:spPr>
          <a:xfrm>
            <a:off x="8686800" y="4857750"/>
            <a:ext cx="457200" cy="285750"/>
          </a:xfrm>
          <a:prstGeom prst="rect">
            <a:avLst/>
          </a:prstGeom>
          <a:solidFill>
            <a:schemeClr val="bg1">
              <a:lumMod val="85000"/>
            </a:schemeClr>
          </a:solidFill>
        </p:spPr>
        <p:txBody>
          <a:bodyPr lIns="0" tIns="91440" rIns="0" bIns="0">
            <a:normAutofit lnSpcReduction="10000"/>
          </a:bodyPr>
          <a:lstStyle>
            <a:lvl1pPr marL="0" indent="0" algn="ctr" defTabSz="914400" rtl="0" eaLnBrk="1" latinLnBrk="0" hangingPunct="1">
              <a:spcBef>
                <a:spcPct val="20000"/>
              </a:spcBef>
              <a:buClr>
                <a:srgbClr val="C00000"/>
              </a:buClr>
              <a:buFont typeface="Wingdings" pitchFamily="2" charset="2"/>
              <a:buNone/>
              <a:defRPr sz="1400" kern="1200">
                <a:solidFill>
                  <a:schemeClr val="tx1"/>
                </a:solidFill>
                <a:latin typeface="+mj-lt"/>
                <a:ea typeface="+mn-ea"/>
                <a:cs typeface="+mn-cs"/>
              </a:defRPr>
            </a:lvl1pPr>
            <a:lvl2pPr marL="742950" indent="-285750" algn="l" defTabSz="914400" rtl="0" eaLnBrk="1" latinLnBrk="0" hangingPunct="1">
              <a:spcBef>
                <a:spcPct val="20000"/>
              </a:spcBef>
              <a:buClr>
                <a:srgbClr val="C00000"/>
              </a:buClr>
              <a:buFont typeface="Wingdings" pitchFamily="2" charset="2"/>
              <a:buChar char="§"/>
              <a:defRPr sz="2400" kern="1200">
                <a:solidFill>
                  <a:srgbClr val="C00000"/>
                </a:solidFill>
                <a:latin typeface="+mj-lt"/>
                <a:ea typeface="+mn-ea"/>
                <a:cs typeface="+mn-cs"/>
              </a:defRPr>
            </a:lvl2pPr>
            <a:lvl3pPr marL="11430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13E8CD58-8CB7-430B-AC88-428292228DCE}" type="slidenum">
              <a:rPr lang="en-US" smtClean="0">
                <a:solidFill>
                  <a:prstClr val="black"/>
                </a:solidFill>
                <a:latin typeface="Calibri"/>
              </a:rPr>
              <a:pPr/>
              <a:t>‹#›</a:t>
            </a:fld>
            <a:endParaRPr lang="en-US" dirty="0">
              <a:solidFill>
                <a:prstClr val="black"/>
              </a:solidFill>
              <a:latin typeface="Calibri"/>
            </a:endParaRPr>
          </a:p>
        </p:txBody>
      </p:sp>
      <p:sp>
        <p:nvSpPr>
          <p:cNvPr id="7" name="TextBox 6"/>
          <p:cNvSpPr txBox="1"/>
          <p:nvPr userDrawn="1"/>
        </p:nvSpPr>
        <p:spPr>
          <a:xfrm>
            <a:off x="0" y="4953252"/>
            <a:ext cx="2011680" cy="256694"/>
          </a:xfrm>
          <a:prstGeom prst="rect">
            <a:avLst/>
          </a:prstGeom>
          <a:gradFill flip="none" rotWithShape="1">
            <a:gsLst>
              <a:gs pos="0">
                <a:schemeClr val="bg1">
                  <a:lumMod val="50000"/>
                </a:schemeClr>
              </a:gs>
              <a:gs pos="100000">
                <a:schemeClr val="bg1">
                  <a:lumMod val="85000"/>
                </a:schemeClr>
              </a:gs>
            </a:gsLst>
            <a:lin ang="5400000" scaled="1"/>
            <a:tileRect/>
          </a:gradFill>
        </p:spPr>
        <p:txBody>
          <a:bodyPr wrap="square" rtlCol="0">
            <a:spAutoFit/>
          </a:bodyPr>
          <a:lstStyle/>
          <a:p>
            <a:pPr>
              <a:lnSpc>
                <a:spcPts val="1250"/>
              </a:lnSpc>
            </a:pPr>
            <a:r>
              <a:rPr lang="en-US" sz="1200" b="1" dirty="0"/>
              <a:t>OP Simonetti and R Ahmad</a:t>
            </a:r>
          </a:p>
        </p:txBody>
      </p:sp>
    </p:spTree>
    <p:extLst>
      <p:ext uri="{BB962C8B-B14F-4D97-AF65-F5344CB8AC3E}">
        <p14:creationId xmlns:p14="http://schemas.microsoft.com/office/powerpoint/2010/main" val="410468867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718" name="Picture 3717" descr="System cross fade for master slide background.png"/>
          <p:cNvPicPr>
            <a:picLocks noChangeAspect="1"/>
          </p:cNvPicPr>
          <p:nvPr/>
        </p:nvPicPr>
        <p:blipFill>
          <a:blip r:embed="rId2" cstate="print"/>
          <a:srcRect t="13918" r="15972"/>
          <a:stretch>
            <a:fillRect/>
          </a:stretch>
        </p:blipFill>
        <p:spPr>
          <a:xfrm>
            <a:off x="3487548" y="0"/>
            <a:ext cx="5656452" cy="4629150"/>
          </a:xfrm>
          <a:prstGeom prst="rect">
            <a:avLst/>
          </a:prstGeom>
        </p:spPr>
      </p:pic>
      <p:sp>
        <p:nvSpPr>
          <p:cNvPr id="2" name="Title 1"/>
          <p:cNvSpPr>
            <a:spLocks noGrp="1"/>
          </p:cNvSpPr>
          <p:nvPr>
            <p:ph type="ctrTitle"/>
          </p:nvPr>
        </p:nvSpPr>
        <p:spPr>
          <a:xfrm>
            <a:off x="685800" y="1597821"/>
            <a:ext cx="7772400" cy="1102519"/>
          </a:xfrm>
        </p:spPr>
        <p:txBody>
          <a:bodyPr/>
          <a:lstStyle>
            <a:lvl1pPr>
              <a:defRPr baseline="0">
                <a:solidFill>
                  <a:srgbClr val="FFC00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3719" name="Picture 3718" descr="Saint Lukes MidAmerica white horizontal.wmf"/>
          <p:cNvPicPr>
            <a:picLocks noChangeAspect="1"/>
          </p:cNvPicPr>
          <p:nvPr/>
        </p:nvPicPr>
        <p:blipFill>
          <a:blip r:embed="rId3" cstate="print"/>
          <a:stretch>
            <a:fillRect/>
          </a:stretch>
        </p:blipFill>
        <p:spPr>
          <a:xfrm>
            <a:off x="304803" y="4294590"/>
            <a:ext cx="4038599" cy="677461"/>
          </a:xfrm>
          <a:prstGeom prst="rect">
            <a:avLst/>
          </a:prstGeom>
        </p:spPr>
      </p:pic>
    </p:spTree>
    <p:extLst>
      <p:ext uri="{BB962C8B-B14F-4D97-AF65-F5344CB8AC3E}">
        <p14:creationId xmlns:p14="http://schemas.microsoft.com/office/powerpoint/2010/main" val="1623399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3.jp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theme" Target="../theme/theme3.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theme" Target="../theme/theme4.xml"/><Relationship Id="rId8" Type="http://schemas.openxmlformats.org/officeDocument/2006/relationships/image" Target="../media/image4.wmf"/><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theme" Target="../theme/theme5.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800100"/>
            <a:ext cx="8412480" cy="3771900"/>
          </a:xfrm>
          <a:prstGeom prst="rect">
            <a:avLst/>
          </a:prstGeom>
        </p:spPr>
        <p:txBody>
          <a:bodyPr vert="horz" lIns="81631" tIns="40816" rIns="81631" bIns="40816"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56107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4" r:id="rId3"/>
  </p:sldLayoutIdLst>
  <p:hf sldNum="0" hdr="0" dt="0"/>
  <p:txStyles>
    <p:titleStyle>
      <a:lvl1pPr algn="ctr" defTabSz="816306" rtl="0" eaLnBrk="1" latinLnBrk="0" hangingPunct="1">
        <a:spcBef>
          <a:spcPct val="0"/>
        </a:spcBef>
        <a:buNone/>
        <a:defRPr sz="2800" b="1" kern="1200">
          <a:solidFill>
            <a:srgbClr val="C00000"/>
          </a:solidFill>
          <a:latin typeface="+mj-lt"/>
          <a:ea typeface="+mj-ea"/>
          <a:cs typeface="+mj-cs"/>
        </a:defRPr>
      </a:lvl1pPr>
    </p:titleStyle>
    <p:bodyStyle>
      <a:lvl1pPr marL="306115" indent="-306115" algn="l" defTabSz="816306" rtl="0" eaLnBrk="1" latinLnBrk="0" hangingPunct="1">
        <a:spcBef>
          <a:spcPct val="20000"/>
        </a:spcBef>
        <a:buClr>
          <a:srgbClr val="C00000"/>
        </a:buClr>
        <a:buFont typeface="Wingdings" pitchFamily="2" charset="2"/>
        <a:buChar char="Ø"/>
        <a:defRPr sz="2300" kern="1200">
          <a:solidFill>
            <a:srgbClr val="C00000"/>
          </a:solidFill>
          <a:latin typeface="+mj-lt"/>
          <a:ea typeface="+mn-ea"/>
          <a:cs typeface="+mn-cs"/>
        </a:defRPr>
      </a:lvl1pPr>
      <a:lvl2pPr marL="663249" indent="-255096" algn="l" defTabSz="816306" rtl="0" eaLnBrk="1" latinLnBrk="0" hangingPunct="1">
        <a:spcBef>
          <a:spcPct val="20000"/>
        </a:spcBef>
        <a:buClr>
          <a:srgbClr val="C00000"/>
        </a:buClr>
        <a:buFont typeface="Wingdings" pitchFamily="2" charset="2"/>
        <a:buChar char="§"/>
        <a:defRPr sz="1900" kern="1200">
          <a:solidFill>
            <a:srgbClr val="0000FF"/>
          </a:solidFill>
          <a:latin typeface="+mj-lt"/>
          <a:ea typeface="+mn-ea"/>
          <a:cs typeface="+mn-cs"/>
        </a:defRPr>
      </a:lvl2pPr>
      <a:lvl3pPr marL="1020383" indent="-204076" algn="l" defTabSz="816306" rtl="0" eaLnBrk="1" latinLnBrk="0" hangingPunct="1">
        <a:spcBef>
          <a:spcPct val="20000"/>
        </a:spcBef>
        <a:buClr>
          <a:srgbClr val="C00000"/>
        </a:buClr>
        <a:buFont typeface="Arial" pitchFamily="34" charset="0"/>
        <a:buChar char="•"/>
        <a:defRPr sz="1800" kern="1200">
          <a:solidFill>
            <a:schemeClr val="tx1">
              <a:lumMod val="65000"/>
              <a:lumOff val="35000"/>
            </a:schemeClr>
          </a:solidFill>
          <a:latin typeface="+mj-lt"/>
          <a:ea typeface="+mn-ea"/>
          <a:cs typeface="+mn-cs"/>
        </a:defRPr>
      </a:lvl3pPr>
      <a:lvl4pPr marL="1428536"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6689"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44841"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94"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148"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301"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06" rtl="0" eaLnBrk="1" latinLnBrk="0" hangingPunct="1">
        <a:defRPr sz="1600" kern="1200">
          <a:solidFill>
            <a:schemeClr val="tx1"/>
          </a:solidFill>
          <a:latin typeface="+mn-lt"/>
          <a:ea typeface="+mn-ea"/>
          <a:cs typeface="+mn-cs"/>
        </a:defRPr>
      </a:lvl1pPr>
      <a:lvl2pPr marL="408153" algn="l" defTabSz="816306" rtl="0" eaLnBrk="1" latinLnBrk="0" hangingPunct="1">
        <a:defRPr sz="1600" kern="1200">
          <a:solidFill>
            <a:schemeClr val="tx1"/>
          </a:solidFill>
          <a:latin typeface="+mn-lt"/>
          <a:ea typeface="+mn-ea"/>
          <a:cs typeface="+mn-cs"/>
        </a:defRPr>
      </a:lvl2pPr>
      <a:lvl3pPr marL="816306" algn="l" defTabSz="816306" rtl="0" eaLnBrk="1" latinLnBrk="0" hangingPunct="1">
        <a:defRPr sz="1600" kern="1200">
          <a:solidFill>
            <a:schemeClr val="tx1"/>
          </a:solidFill>
          <a:latin typeface="+mn-lt"/>
          <a:ea typeface="+mn-ea"/>
          <a:cs typeface="+mn-cs"/>
        </a:defRPr>
      </a:lvl3pPr>
      <a:lvl4pPr marL="1224459" algn="l" defTabSz="816306" rtl="0" eaLnBrk="1" latinLnBrk="0" hangingPunct="1">
        <a:defRPr sz="1600" kern="1200">
          <a:solidFill>
            <a:schemeClr val="tx1"/>
          </a:solidFill>
          <a:latin typeface="+mn-lt"/>
          <a:ea typeface="+mn-ea"/>
          <a:cs typeface="+mn-cs"/>
        </a:defRPr>
      </a:lvl4pPr>
      <a:lvl5pPr marL="1632613" algn="l" defTabSz="816306" rtl="0" eaLnBrk="1" latinLnBrk="0" hangingPunct="1">
        <a:defRPr sz="1600" kern="1200">
          <a:solidFill>
            <a:schemeClr val="tx1"/>
          </a:solidFill>
          <a:latin typeface="+mn-lt"/>
          <a:ea typeface="+mn-ea"/>
          <a:cs typeface="+mn-cs"/>
        </a:defRPr>
      </a:lvl5pPr>
      <a:lvl6pPr marL="2040766" algn="l" defTabSz="816306" rtl="0" eaLnBrk="1" latinLnBrk="0" hangingPunct="1">
        <a:defRPr sz="1600" kern="1200">
          <a:solidFill>
            <a:schemeClr val="tx1"/>
          </a:solidFill>
          <a:latin typeface="+mn-lt"/>
          <a:ea typeface="+mn-ea"/>
          <a:cs typeface="+mn-cs"/>
        </a:defRPr>
      </a:lvl6pPr>
      <a:lvl7pPr marL="2448919" algn="l" defTabSz="816306" rtl="0" eaLnBrk="1" latinLnBrk="0" hangingPunct="1">
        <a:defRPr sz="1600" kern="1200">
          <a:solidFill>
            <a:schemeClr val="tx1"/>
          </a:solidFill>
          <a:latin typeface="+mn-lt"/>
          <a:ea typeface="+mn-ea"/>
          <a:cs typeface="+mn-cs"/>
        </a:defRPr>
      </a:lvl7pPr>
      <a:lvl8pPr marL="2857071" algn="l" defTabSz="816306" rtl="0" eaLnBrk="1" latinLnBrk="0" hangingPunct="1">
        <a:defRPr sz="1600" kern="1200">
          <a:solidFill>
            <a:schemeClr val="tx1"/>
          </a:solidFill>
          <a:latin typeface="+mn-lt"/>
          <a:ea typeface="+mn-ea"/>
          <a:cs typeface="+mn-cs"/>
        </a:defRPr>
      </a:lvl8pPr>
      <a:lvl9pPr marL="3265224" algn="l" defTabSz="816306"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8E058C4-866C-445D-B0A6-06E190A68EA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68ADA4B-AFEF-415D-9034-173551DFB27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D1C75A3-9B9A-416D-9B81-12B7F7CFCD7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A2E4F36-573E-48A4-B126-D29E6BEF14B9}" type="datetimeFigureOut">
              <a:rPr lang="en-US" smtClean="0"/>
              <a:t>2/26/19</a:t>
            </a:fld>
            <a:endParaRPr lang="en-US"/>
          </a:p>
        </p:txBody>
      </p:sp>
      <p:sp>
        <p:nvSpPr>
          <p:cNvPr id="5" name="Footer Placeholder 4">
            <a:extLst>
              <a:ext uri="{FF2B5EF4-FFF2-40B4-BE49-F238E27FC236}">
                <a16:creationId xmlns="" xmlns:a16="http://schemas.microsoft.com/office/drawing/2014/main" id="{93D274EE-885A-41C2-A34C-E05AB0D8BD8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3BC0B5F-DEF7-4390-BC07-F87A44D4D5C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747FEDD-6251-4BDE-AFD4-88CBA3823434}" type="slidenum">
              <a:rPr lang="en-US" smtClean="0"/>
              <a:t>‹#›</a:t>
            </a:fld>
            <a:endParaRPr lang="en-US"/>
          </a:p>
        </p:txBody>
      </p:sp>
      <p:pic>
        <p:nvPicPr>
          <p:cNvPr id="8" name="Picture 7" descr="A screenshot of a cell phone&#10;&#10;Description generated with high confidence">
            <a:extLst>
              <a:ext uri="{FF2B5EF4-FFF2-40B4-BE49-F238E27FC236}">
                <a16:creationId xmlns="" xmlns:a16="http://schemas.microsoft.com/office/drawing/2014/main" id="{4FB8AEFF-ADA3-4B68-B771-F01EE9A5FA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08954450"/>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800100"/>
            <a:ext cx="8412480" cy="3771900"/>
          </a:xfrm>
          <a:prstGeom prst="rect">
            <a:avLst/>
          </a:prstGeom>
        </p:spPr>
        <p:txBody>
          <a:bodyPr vert="horz" lIns="81631" tIns="40816" rIns="81631" bIns="40816"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7815982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sldNum="0" hdr="0" dt="0"/>
  <p:txStyles>
    <p:titleStyle>
      <a:lvl1pPr algn="ctr" defTabSz="816306" rtl="0" eaLnBrk="1" latinLnBrk="0" hangingPunct="1">
        <a:spcBef>
          <a:spcPct val="0"/>
        </a:spcBef>
        <a:buNone/>
        <a:defRPr sz="2800" b="1" kern="1200">
          <a:solidFill>
            <a:srgbClr val="C00000"/>
          </a:solidFill>
          <a:latin typeface="+mj-lt"/>
          <a:ea typeface="+mj-ea"/>
          <a:cs typeface="+mj-cs"/>
        </a:defRPr>
      </a:lvl1pPr>
    </p:titleStyle>
    <p:bodyStyle>
      <a:lvl1pPr marL="306115" indent="-306115" algn="l" defTabSz="816306" rtl="0" eaLnBrk="1" latinLnBrk="0" hangingPunct="1">
        <a:spcBef>
          <a:spcPct val="20000"/>
        </a:spcBef>
        <a:buClr>
          <a:srgbClr val="C00000"/>
        </a:buClr>
        <a:buFont typeface="Wingdings" pitchFamily="2" charset="2"/>
        <a:buChar char="Ø"/>
        <a:defRPr sz="2300" kern="1200">
          <a:solidFill>
            <a:srgbClr val="C00000"/>
          </a:solidFill>
          <a:latin typeface="+mj-lt"/>
          <a:ea typeface="+mn-ea"/>
          <a:cs typeface="+mn-cs"/>
        </a:defRPr>
      </a:lvl1pPr>
      <a:lvl2pPr marL="663249" indent="-255096" algn="l" defTabSz="816306" rtl="0" eaLnBrk="1" latinLnBrk="0" hangingPunct="1">
        <a:spcBef>
          <a:spcPct val="20000"/>
        </a:spcBef>
        <a:buClr>
          <a:srgbClr val="C00000"/>
        </a:buClr>
        <a:buFont typeface="Wingdings" pitchFamily="2" charset="2"/>
        <a:buChar char="§"/>
        <a:defRPr sz="1900" kern="1200">
          <a:solidFill>
            <a:srgbClr val="0000FF"/>
          </a:solidFill>
          <a:latin typeface="+mj-lt"/>
          <a:ea typeface="+mn-ea"/>
          <a:cs typeface="+mn-cs"/>
        </a:defRPr>
      </a:lvl2pPr>
      <a:lvl3pPr marL="1020383" indent="-204076" algn="l" defTabSz="816306" rtl="0" eaLnBrk="1" latinLnBrk="0" hangingPunct="1">
        <a:spcBef>
          <a:spcPct val="20000"/>
        </a:spcBef>
        <a:buClr>
          <a:srgbClr val="C00000"/>
        </a:buClr>
        <a:buFont typeface="Arial" pitchFamily="34" charset="0"/>
        <a:buChar char="•"/>
        <a:defRPr sz="1800" kern="1200">
          <a:solidFill>
            <a:schemeClr val="tx1">
              <a:lumMod val="65000"/>
              <a:lumOff val="35000"/>
            </a:schemeClr>
          </a:solidFill>
          <a:latin typeface="+mj-lt"/>
          <a:ea typeface="+mn-ea"/>
          <a:cs typeface="+mn-cs"/>
        </a:defRPr>
      </a:lvl3pPr>
      <a:lvl4pPr marL="1428536"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6689"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44841"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94"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148"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301"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06" rtl="0" eaLnBrk="1" latinLnBrk="0" hangingPunct="1">
        <a:defRPr sz="1600" kern="1200">
          <a:solidFill>
            <a:schemeClr val="tx1"/>
          </a:solidFill>
          <a:latin typeface="+mn-lt"/>
          <a:ea typeface="+mn-ea"/>
          <a:cs typeface="+mn-cs"/>
        </a:defRPr>
      </a:lvl1pPr>
      <a:lvl2pPr marL="408153" algn="l" defTabSz="816306" rtl="0" eaLnBrk="1" latinLnBrk="0" hangingPunct="1">
        <a:defRPr sz="1600" kern="1200">
          <a:solidFill>
            <a:schemeClr val="tx1"/>
          </a:solidFill>
          <a:latin typeface="+mn-lt"/>
          <a:ea typeface="+mn-ea"/>
          <a:cs typeface="+mn-cs"/>
        </a:defRPr>
      </a:lvl2pPr>
      <a:lvl3pPr marL="816306" algn="l" defTabSz="816306" rtl="0" eaLnBrk="1" latinLnBrk="0" hangingPunct="1">
        <a:defRPr sz="1600" kern="1200">
          <a:solidFill>
            <a:schemeClr val="tx1"/>
          </a:solidFill>
          <a:latin typeface="+mn-lt"/>
          <a:ea typeface="+mn-ea"/>
          <a:cs typeface="+mn-cs"/>
        </a:defRPr>
      </a:lvl3pPr>
      <a:lvl4pPr marL="1224459" algn="l" defTabSz="816306" rtl="0" eaLnBrk="1" latinLnBrk="0" hangingPunct="1">
        <a:defRPr sz="1600" kern="1200">
          <a:solidFill>
            <a:schemeClr val="tx1"/>
          </a:solidFill>
          <a:latin typeface="+mn-lt"/>
          <a:ea typeface="+mn-ea"/>
          <a:cs typeface="+mn-cs"/>
        </a:defRPr>
      </a:lvl4pPr>
      <a:lvl5pPr marL="1632613" algn="l" defTabSz="816306" rtl="0" eaLnBrk="1" latinLnBrk="0" hangingPunct="1">
        <a:defRPr sz="1600" kern="1200">
          <a:solidFill>
            <a:schemeClr val="tx1"/>
          </a:solidFill>
          <a:latin typeface="+mn-lt"/>
          <a:ea typeface="+mn-ea"/>
          <a:cs typeface="+mn-cs"/>
        </a:defRPr>
      </a:lvl5pPr>
      <a:lvl6pPr marL="2040766" algn="l" defTabSz="816306" rtl="0" eaLnBrk="1" latinLnBrk="0" hangingPunct="1">
        <a:defRPr sz="1600" kern="1200">
          <a:solidFill>
            <a:schemeClr val="tx1"/>
          </a:solidFill>
          <a:latin typeface="+mn-lt"/>
          <a:ea typeface="+mn-ea"/>
          <a:cs typeface="+mn-cs"/>
        </a:defRPr>
      </a:lvl6pPr>
      <a:lvl7pPr marL="2448919" algn="l" defTabSz="816306" rtl="0" eaLnBrk="1" latinLnBrk="0" hangingPunct="1">
        <a:defRPr sz="1600" kern="1200">
          <a:solidFill>
            <a:schemeClr val="tx1"/>
          </a:solidFill>
          <a:latin typeface="+mn-lt"/>
          <a:ea typeface="+mn-ea"/>
          <a:cs typeface="+mn-cs"/>
        </a:defRPr>
      </a:lvl7pPr>
      <a:lvl8pPr marL="2857071" algn="l" defTabSz="816306" rtl="0" eaLnBrk="1" latinLnBrk="0" hangingPunct="1">
        <a:defRPr sz="1600" kern="1200">
          <a:solidFill>
            <a:schemeClr val="tx1"/>
          </a:solidFill>
          <a:latin typeface="+mn-lt"/>
          <a:ea typeface="+mn-ea"/>
          <a:cs typeface="+mn-cs"/>
        </a:defRPr>
      </a:lvl8pPr>
      <a:lvl9pPr marL="3265224" algn="l" defTabSz="816306"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767"/>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200152"/>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Saint Lukes MidAmerica white horizontal.wmf"/>
          <p:cNvPicPr>
            <a:picLocks noChangeAspect="1"/>
          </p:cNvPicPr>
          <p:nvPr/>
        </p:nvPicPr>
        <p:blipFill>
          <a:blip r:embed="rId8" cstate="print"/>
          <a:stretch>
            <a:fillRect/>
          </a:stretch>
        </p:blipFill>
        <p:spPr>
          <a:xfrm>
            <a:off x="152402" y="4794191"/>
            <a:ext cx="1600199" cy="268428"/>
          </a:xfrm>
          <a:prstGeom prst="rect">
            <a:avLst/>
          </a:prstGeom>
        </p:spPr>
      </p:pic>
    </p:spTree>
    <p:extLst>
      <p:ext uri="{BB962C8B-B14F-4D97-AF65-F5344CB8AC3E}">
        <p14:creationId xmlns:p14="http://schemas.microsoft.com/office/powerpoint/2010/main" val="32237630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txStyles>
    <p:titleStyle>
      <a:lvl1pPr algn="ctr" defTabSz="457200" rtl="0" eaLnBrk="1" fontAlgn="base" hangingPunct="1">
        <a:spcBef>
          <a:spcPct val="0"/>
        </a:spcBef>
        <a:spcAft>
          <a:spcPct val="0"/>
        </a:spcAft>
        <a:defRPr sz="4400" kern="1200">
          <a:solidFill>
            <a:srgbClr val="FFC000"/>
          </a:solidFill>
          <a:latin typeface="+mj-lt"/>
          <a:ea typeface="ＭＳ Ｐゴシック"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Clr>
          <a:srgbClr val="FFC000"/>
        </a:buClr>
        <a:buFont typeface="Arial" pitchFamily="34" charset="0"/>
        <a:buChar char="•"/>
        <a:defRPr sz="3200" kern="1200">
          <a:solidFill>
            <a:schemeClr val="bg1"/>
          </a:solidFill>
          <a:latin typeface="+mn-lt"/>
          <a:ea typeface="ＭＳ Ｐゴシック" charset="0"/>
          <a:cs typeface="Geneva" charset="0"/>
        </a:defRPr>
      </a:lvl1pPr>
      <a:lvl2pPr marL="742950" indent="-285750" algn="l" defTabSz="457200" rtl="0" eaLnBrk="1" fontAlgn="base" hangingPunct="1">
        <a:spcBef>
          <a:spcPct val="20000"/>
        </a:spcBef>
        <a:spcAft>
          <a:spcPct val="0"/>
        </a:spcAft>
        <a:buClr>
          <a:srgbClr val="FFC000"/>
        </a:buClr>
        <a:buFont typeface="Arial" pitchFamily="34" charset="0"/>
        <a:buChar char="–"/>
        <a:defRPr sz="2800" kern="1200">
          <a:solidFill>
            <a:schemeClr val="bg1"/>
          </a:solidFill>
          <a:latin typeface="+mn-lt"/>
          <a:ea typeface="ＭＳ Ｐゴシック" charset="-128"/>
          <a:cs typeface="Geneva" charset="0"/>
        </a:defRPr>
      </a:lvl2pPr>
      <a:lvl3pPr marL="1143000" indent="-228600" algn="l" defTabSz="457200" rtl="0" eaLnBrk="1" fontAlgn="base" hangingPunct="1">
        <a:spcBef>
          <a:spcPct val="20000"/>
        </a:spcBef>
        <a:spcAft>
          <a:spcPct val="0"/>
        </a:spcAft>
        <a:buClr>
          <a:srgbClr val="FFC000"/>
        </a:buClr>
        <a:buFont typeface="Arial" pitchFamily="34" charset="0"/>
        <a:buChar char="•"/>
        <a:defRPr sz="2400" kern="1200">
          <a:solidFill>
            <a:schemeClr val="bg1"/>
          </a:solidFill>
          <a:latin typeface="+mn-lt"/>
          <a:ea typeface="ＭＳ Ｐゴシック" charset="-128"/>
          <a:cs typeface="Geneva" charset="0"/>
        </a:defRPr>
      </a:lvl3pPr>
      <a:lvl4pPr marL="1600200" indent="-228600" algn="l" defTabSz="457200" rtl="0" eaLnBrk="1" fontAlgn="base" hangingPunct="1">
        <a:spcBef>
          <a:spcPct val="20000"/>
        </a:spcBef>
        <a:spcAft>
          <a:spcPct val="0"/>
        </a:spcAft>
        <a:buClr>
          <a:srgbClr val="FFC000"/>
        </a:buClr>
        <a:buFont typeface="Arial" pitchFamily="34" charset="0"/>
        <a:buChar char="–"/>
        <a:defRPr sz="2000" kern="1200">
          <a:solidFill>
            <a:schemeClr val="bg1"/>
          </a:solidFill>
          <a:latin typeface="+mn-lt"/>
          <a:ea typeface="ＭＳ Ｐゴシック" charset="-128"/>
          <a:cs typeface="Geneva" charset="0"/>
        </a:defRPr>
      </a:lvl4pPr>
      <a:lvl5pPr marL="2057400" indent="-228600" algn="l" defTabSz="457200" rtl="0" eaLnBrk="1" fontAlgn="base" hangingPunct="1">
        <a:spcBef>
          <a:spcPct val="20000"/>
        </a:spcBef>
        <a:spcAft>
          <a:spcPct val="0"/>
        </a:spcAft>
        <a:buClr>
          <a:srgbClr val="FFC000"/>
        </a:buClr>
        <a:buFont typeface="Arial" pitchFamily="34" charset="0"/>
        <a:buChar char="»"/>
        <a:defRPr sz="2000" kern="1200">
          <a:solidFill>
            <a:schemeClr val="bg1"/>
          </a:solidFill>
          <a:latin typeface="+mn-lt"/>
          <a:ea typeface="ＭＳ Ｐゴシック"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800100"/>
            <a:ext cx="8412480" cy="3771900"/>
          </a:xfrm>
          <a:prstGeom prst="rect">
            <a:avLst/>
          </a:prstGeom>
        </p:spPr>
        <p:txBody>
          <a:bodyPr vert="horz" lIns="81631" tIns="40816" rIns="81631" bIns="40816"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0323786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sldNum="0" hdr="0" dt="0"/>
  <p:txStyles>
    <p:titleStyle>
      <a:lvl1pPr algn="ctr" defTabSz="816306" rtl="0" eaLnBrk="1" latinLnBrk="0" hangingPunct="1">
        <a:spcBef>
          <a:spcPct val="0"/>
        </a:spcBef>
        <a:buNone/>
        <a:defRPr sz="2800" b="1" kern="1200">
          <a:solidFill>
            <a:srgbClr val="C00000"/>
          </a:solidFill>
          <a:latin typeface="+mj-lt"/>
          <a:ea typeface="+mj-ea"/>
          <a:cs typeface="+mj-cs"/>
        </a:defRPr>
      </a:lvl1pPr>
    </p:titleStyle>
    <p:bodyStyle>
      <a:lvl1pPr marL="306115" indent="-306115" algn="l" defTabSz="816306" rtl="0" eaLnBrk="1" latinLnBrk="0" hangingPunct="1">
        <a:spcBef>
          <a:spcPct val="20000"/>
        </a:spcBef>
        <a:buClr>
          <a:srgbClr val="C00000"/>
        </a:buClr>
        <a:buFont typeface="Wingdings" pitchFamily="2" charset="2"/>
        <a:buChar char="Ø"/>
        <a:defRPr sz="2300" kern="1200">
          <a:solidFill>
            <a:srgbClr val="C00000"/>
          </a:solidFill>
          <a:latin typeface="+mj-lt"/>
          <a:ea typeface="+mn-ea"/>
          <a:cs typeface="+mn-cs"/>
        </a:defRPr>
      </a:lvl1pPr>
      <a:lvl2pPr marL="663249" indent="-255096" algn="l" defTabSz="816306" rtl="0" eaLnBrk="1" latinLnBrk="0" hangingPunct="1">
        <a:spcBef>
          <a:spcPct val="20000"/>
        </a:spcBef>
        <a:buClr>
          <a:srgbClr val="C00000"/>
        </a:buClr>
        <a:buFont typeface="Wingdings" pitchFamily="2" charset="2"/>
        <a:buChar char="§"/>
        <a:defRPr sz="1900" kern="1200">
          <a:solidFill>
            <a:srgbClr val="0000FF"/>
          </a:solidFill>
          <a:latin typeface="+mj-lt"/>
          <a:ea typeface="+mn-ea"/>
          <a:cs typeface="+mn-cs"/>
        </a:defRPr>
      </a:lvl2pPr>
      <a:lvl3pPr marL="1020383" indent="-204076" algn="l" defTabSz="816306" rtl="0" eaLnBrk="1" latinLnBrk="0" hangingPunct="1">
        <a:spcBef>
          <a:spcPct val="20000"/>
        </a:spcBef>
        <a:buClr>
          <a:srgbClr val="C00000"/>
        </a:buClr>
        <a:buFont typeface="Arial" pitchFamily="34" charset="0"/>
        <a:buChar char="•"/>
        <a:defRPr sz="1800" kern="1200">
          <a:solidFill>
            <a:schemeClr val="tx1">
              <a:lumMod val="65000"/>
              <a:lumOff val="35000"/>
            </a:schemeClr>
          </a:solidFill>
          <a:latin typeface="+mj-lt"/>
          <a:ea typeface="+mn-ea"/>
          <a:cs typeface="+mn-cs"/>
        </a:defRPr>
      </a:lvl3pPr>
      <a:lvl4pPr marL="1428536"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6689"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44841"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94"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148"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301" indent="-204076" algn="l" defTabSz="816306"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06" rtl="0" eaLnBrk="1" latinLnBrk="0" hangingPunct="1">
        <a:defRPr sz="1600" kern="1200">
          <a:solidFill>
            <a:schemeClr val="tx1"/>
          </a:solidFill>
          <a:latin typeface="+mn-lt"/>
          <a:ea typeface="+mn-ea"/>
          <a:cs typeface="+mn-cs"/>
        </a:defRPr>
      </a:lvl1pPr>
      <a:lvl2pPr marL="408153" algn="l" defTabSz="816306" rtl="0" eaLnBrk="1" latinLnBrk="0" hangingPunct="1">
        <a:defRPr sz="1600" kern="1200">
          <a:solidFill>
            <a:schemeClr val="tx1"/>
          </a:solidFill>
          <a:latin typeface="+mn-lt"/>
          <a:ea typeface="+mn-ea"/>
          <a:cs typeface="+mn-cs"/>
        </a:defRPr>
      </a:lvl2pPr>
      <a:lvl3pPr marL="816306" algn="l" defTabSz="816306" rtl="0" eaLnBrk="1" latinLnBrk="0" hangingPunct="1">
        <a:defRPr sz="1600" kern="1200">
          <a:solidFill>
            <a:schemeClr val="tx1"/>
          </a:solidFill>
          <a:latin typeface="+mn-lt"/>
          <a:ea typeface="+mn-ea"/>
          <a:cs typeface="+mn-cs"/>
        </a:defRPr>
      </a:lvl3pPr>
      <a:lvl4pPr marL="1224459" algn="l" defTabSz="816306" rtl="0" eaLnBrk="1" latinLnBrk="0" hangingPunct="1">
        <a:defRPr sz="1600" kern="1200">
          <a:solidFill>
            <a:schemeClr val="tx1"/>
          </a:solidFill>
          <a:latin typeface="+mn-lt"/>
          <a:ea typeface="+mn-ea"/>
          <a:cs typeface="+mn-cs"/>
        </a:defRPr>
      </a:lvl4pPr>
      <a:lvl5pPr marL="1632613" algn="l" defTabSz="816306" rtl="0" eaLnBrk="1" latinLnBrk="0" hangingPunct="1">
        <a:defRPr sz="1600" kern="1200">
          <a:solidFill>
            <a:schemeClr val="tx1"/>
          </a:solidFill>
          <a:latin typeface="+mn-lt"/>
          <a:ea typeface="+mn-ea"/>
          <a:cs typeface="+mn-cs"/>
        </a:defRPr>
      </a:lvl5pPr>
      <a:lvl6pPr marL="2040766" algn="l" defTabSz="816306" rtl="0" eaLnBrk="1" latinLnBrk="0" hangingPunct="1">
        <a:defRPr sz="1600" kern="1200">
          <a:solidFill>
            <a:schemeClr val="tx1"/>
          </a:solidFill>
          <a:latin typeface="+mn-lt"/>
          <a:ea typeface="+mn-ea"/>
          <a:cs typeface="+mn-cs"/>
        </a:defRPr>
      </a:lvl6pPr>
      <a:lvl7pPr marL="2448919" algn="l" defTabSz="816306" rtl="0" eaLnBrk="1" latinLnBrk="0" hangingPunct="1">
        <a:defRPr sz="1600" kern="1200">
          <a:solidFill>
            <a:schemeClr val="tx1"/>
          </a:solidFill>
          <a:latin typeface="+mn-lt"/>
          <a:ea typeface="+mn-ea"/>
          <a:cs typeface="+mn-cs"/>
        </a:defRPr>
      </a:lvl7pPr>
      <a:lvl8pPr marL="2857071" algn="l" defTabSz="816306" rtl="0" eaLnBrk="1" latinLnBrk="0" hangingPunct="1">
        <a:defRPr sz="1600" kern="1200">
          <a:solidFill>
            <a:schemeClr val="tx1"/>
          </a:solidFill>
          <a:latin typeface="+mn-lt"/>
          <a:ea typeface="+mn-ea"/>
          <a:cs typeface="+mn-cs"/>
        </a:defRPr>
      </a:lvl8pPr>
      <a:lvl9pPr marL="3265224" algn="l" defTabSz="81630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E706FC-377B-4505-A46D-DEFBED879B4A}"/>
              </a:ext>
            </a:extLst>
          </p:cNvPr>
          <p:cNvSpPr>
            <a:spLocks noGrp="1"/>
          </p:cNvSpPr>
          <p:nvPr>
            <p:ph type="title"/>
          </p:nvPr>
        </p:nvSpPr>
        <p:spPr>
          <a:xfrm>
            <a:off x="0" y="2266950"/>
            <a:ext cx="9144000" cy="930661"/>
          </a:xfrm>
        </p:spPr>
        <p:txBody>
          <a:bodyPr/>
          <a:lstStyle/>
          <a:p>
            <a:r>
              <a:rPr lang="en-US" sz="4400" dirty="0"/>
              <a:t>Nuts and Bolts of the US Medicare Reimbursement System</a:t>
            </a:r>
          </a:p>
        </p:txBody>
      </p:sp>
      <p:sp>
        <p:nvSpPr>
          <p:cNvPr id="3" name="Text Placeholder 2">
            <a:extLst>
              <a:ext uri="{FF2B5EF4-FFF2-40B4-BE49-F238E27FC236}">
                <a16:creationId xmlns="" xmlns:a16="http://schemas.microsoft.com/office/drawing/2014/main" id="{BFC4B958-5D87-422D-9F80-E92642D7BEFE}"/>
              </a:ext>
            </a:extLst>
          </p:cNvPr>
          <p:cNvSpPr>
            <a:spLocks noGrp="1"/>
          </p:cNvSpPr>
          <p:nvPr>
            <p:ph type="body" idx="1"/>
          </p:nvPr>
        </p:nvSpPr>
        <p:spPr>
          <a:xfrm>
            <a:off x="204220" y="3882243"/>
            <a:ext cx="3813674" cy="263267"/>
          </a:xfrm>
        </p:spPr>
        <p:txBody>
          <a:bodyPr>
            <a:noAutofit/>
          </a:bodyPr>
          <a:lstStyle/>
          <a:p>
            <a:r>
              <a:rPr lang="en-US" sz="1500" dirty="0"/>
              <a:t>Orlando P. Simonetti, PhD, FSCMR, FISMRM, FAHA</a:t>
            </a:r>
          </a:p>
        </p:txBody>
      </p:sp>
      <p:sp>
        <p:nvSpPr>
          <p:cNvPr id="4" name="Text Placeholder 3">
            <a:extLst>
              <a:ext uri="{FF2B5EF4-FFF2-40B4-BE49-F238E27FC236}">
                <a16:creationId xmlns="" xmlns:a16="http://schemas.microsoft.com/office/drawing/2014/main" id="{FBAE9DDF-693C-4899-912F-69C18E94C15D}"/>
              </a:ext>
            </a:extLst>
          </p:cNvPr>
          <p:cNvSpPr>
            <a:spLocks noGrp="1"/>
          </p:cNvSpPr>
          <p:nvPr>
            <p:ph type="body" idx="10"/>
          </p:nvPr>
        </p:nvSpPr>
        <p:spPr/>
        <p:txBody>
          <a:bodyPr>
            <a:noAutofit/>
          </a:bodyPr>
          <a:lstStyle/>
          <a:p>
            <a:r>
              <a:rPr lang="en-US" sz="1500" dirty="0"/>
              <a:t>Victor A. Ferrari, MD, FSCMR, FACC</a:t>
            </a:r>
          </a:p>
        </p:txBody>
      </p:sp>
      <p:sp>
        <p:nvSpPr>
          <p:cNvPr id="5" name="Text Placeholder 4">
            <a:extLst>
              <a:ext uri="{FF2B5EF4-FFF2-40B4-BE49-F238E27FC236}">
                <a16:creationId xmlns="" xmlns:a16="http://schemas.microsoft.com/office/drawing/2014/main" id="{2566B546-54AA-4DDB-A692-E9763250BC2B}"/>
              </a:ext>
            </a:extLst>
          </p:cNvPr>
          <p:cNvSpPr>
            <a:spLocks noGrp="1"/>
          </p:cNvSpPr>
          <p:nvPr>
            <p:ph type="body" idx="11"/>
          </p:nvPr>
        </p:nvSpPr>
        <p:spPr/>
        <p:txBody>
          <a:bodyPr>
            <a:noAutofit/>
          </a:bodyPr>
          <a:lstStyle/>
          <a:p>
            <a:r>
              <a:rPr lang="en-US" sz="1800" dirty="0"/>
              <a:t>Thursday, February 7, 2019</a:t>
            </a:r>
          </a:p>
        </p:txBody>
      </p:sp>
    </p:spTree>
    <p:extLst>
      <p:ext uri="{BB962C8B-B14F-4D97-AF65-F5344CB8AC3E}">
        <p14:creationId xmlns:p14="http://schemas.microsoft.com/office/powerpoint/2010/main" val="20750165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550"/>
          </a:xfrm>
        </p:spPr>
        <p:txBody>
          <a:bodyPr>
            <a:noAutofit/>
          </a:bodyPr>
          <a:lstStyle/>
          <a:p>
            <a:pPr algn="ctr"/>
            <a:r>
              <a:rPr lang="en-US" dirty="0"/>
              <a:t>MPFS: Medicare Physician Fee Schedule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454410"/>
              </p:ext>
            </p:extLst>
          </p:nvPr>
        </p:nvGraphicFramePr>
        <p:xfrm>
          <a:off x="381001" y="1159936"/>
          <a:ext cx="8412161" cy="3545414"/>
        </p:xfrm>
        <a:graphic>
          <a:graphicData uri="http://schemas.openxmlformats.org/drawingml/2006/table">
            <a:tbl>
              <a:tblPr/>
              <a:tblGrid>
                <a:gridCol w="908759">
                  <a:extLst>
                    <a:ext uri="{9D8B030D-6E8A-4147-A177-3AD203B41FA5}">
                      <a16:colId xmlns="" xmlns:a16="http://schemas.microsoft.com/office/drawing/2014/main" val="892273273"/>
                    </a:ext>
                  </a:extLst>
                </a:gridCol>
                <a:gridCol w="3217499">
                  <a:extLst>
                    <a:ext uri="{9D8B030D-6E8A-4147-A177-3AD203B41FA5}">
                      <a16:colId xmlns="" xmlns:a16="http://schemas.microsoft.com/office/drawing/2014/main" val="236045687"/>
                    </a:ext>
                  </a:extLst>
                </a:gridCol>
                <a:gridCol w="933320">
                  <a:extLst>
                    <a:ext uri="{9D8B030D-6E8A-4147-A177-3AD203B41FA5}">
                      <a16:colId xmlns="" xmlns:a16="http://schemas.microsoft.com/office/drawing/2014/main" val="1193828655"/>
                    </a:ext>
                  </a:extLst>
                </a:gridCol>
                <a:gridCol w="822795">
                  <a:extLst>
                    <a:ext uri="{9D8B030D-6E8A-4147-A177-3AD203B41FA5}">
                      <a16:colId xmlns="" xmlns:a16="http://schemas.microsoft.com/office/drawing/2014/main" val="3153439259"/>
                    </a:ext>
                  </a:extLst>
                </a:gridCol>
                <a:gridCol w="822795">
                  <a:extLst>
                    <a:ext uri="{9D8B030D-6E8A-4147-A177-3AD203B41FA5}">
                      <a16:colId xmlns="" xmlns:a16="http://schemas.microsoft.com/office/drawing/2014/main" val="3346736016"/>
                    </a:ext>
                  </a:extLst>
                </a:gridCol>
                <a:gridCol w="822795">
                  <a:extLst>
                    <a:ext uri="{9D8B030D-6E8A-4147-A177-3AD203B41FA5}">
                      <a16:colId xmlns="" xmlns:a16="http://schemas.microsoft.com/office/drawing/2014/main" val="629382358"/>
                    </a:ext>
                  </a:extLst>
                </a:gridCol>
                <a:gridCol w="884198">
                  <a:extLst>
                    <a:ext uri="{9D8B030D-6E8A-4147-A177-3AD203B41FA5}">
                      <a16:colId xmlns="" xmlns:a16="http://schemas.microsoft.com/office/drawing/2014/main" val="1999093535"/>
                    </a:ext>
                  </a:extLst>
                </a:gridCol>
              </a:tblGrid>
              <a:tr h="648412">
                <a:tc>
                  <a:txBody>
                    <a:bodyPr/>
                    <a:lstStyle/>
                    <a:p>
                      <a:pPr algn="ctr" fontAlgn="ctr"/>
                      <a:r>
                        <a:rPr lang="en-US" sz="1400" b="1" i="0" u="none" strike="noStrike">
                          <a:solidFill>
                            <a:srgbClr val="000000"/>
                          </a:solidFill>
                          <a:effectLst/>
                          <a:latin typeface="Arial" panose="020B0604020202020204" pitchFamily="34" charset="0"/>
                        </a:rPr>
                        <a:t>CPT Code</a:t>
                      </a:r>
                    </a:p>
                  </a:txBody>
                  <a:tcPr marL="7368" marR="7368" marT="73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400" b="1" i="0" u="none" strike="noStrike">
                          <a:solidFill>
                            <a:srgbClr val="000000"/>
                          </a:solidFill>
                          <a:effectLst/>
                          <a:latin typeface="Arial" panose="020B0604020202020204" pitchFamily="34" charset="0"/>
                        </a:rPr>
                        <a:t>Description</a:t>
                      </a:r>
                    </a:p>
                  </a:txBody>
                  <a:tcPr marL="7368" marR="7368" marT="73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2016</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2017</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2018</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2019</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400" b="1" i="0" u="none" strike="noStrike">
                          <a:solidFill>
                            <a:srgbClr val="000000"/>
                          </a:solidFill>
                          <a:effectLst/>
                          <a:latin typeface="Arial" panose="020B0604020202020204" pitchFamily="34" charset="0"/>
                        </a:rPr>
                        <a:t>%Change </a:t>
                      </a:r>
                      <a:br>
                        <a:rPr lang="en-US" sz="1400" b="1" i="0" u="none" strike="noStrike">
                          <a:solidFill>
                            <a:srgbClr val="000000"/>
                          </a:solidFill>
                          <a:effectLst/>
                          <a:latin typeface="Arial" panose="020B0604020202020204" pitchFamily="34" charset="0"/>
                        </a:rPr>
                      </a:br>
                      <a:r>
                        <a:rPr lang="en-US" sz="1400" b="1" i="0" u="none" strike="noStrike">
                          <a:solidFill>
                            <a:srgbClr val="000000"/>
                          </a:solidFill>
                          <a:effectLst/>
                          <a:latin typeface="Arial" panose="020B0604020202020204" pitchFamily="34" charset="0"/>
                        </a:rPr>
                        <a:t>2016 to 2019</a:t>
                      </a:r>
                    </a:p>
                  </a:txBody>
                  <a:tcPr marL="7368" marR="7368" marT="73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351699938"/>
                  </a:ext>
                </a:extLst>
              </a:tr>
              <a:tr h="636845">
                <a:tc>
                  <a:txBody>
                    <a:bodyPr/>
                    <a:lstStyle/>
                    <a:p>
                      <a:pPr algn="ctr" fontAlgn="ctr"/>
                      <a:r>
                        <a:rPr lang="en-US" sz="1400" b="1" i="0" u="none" strike="noStrike">
                          <a:solidFill>
                            <a:srgbClr val="000000"/>
                          </a:solidFill>
                          <a:effectLst/>
                          <a:latin typeface="Arial" panose="020B0604020202020204" pitchFamily="34" charset="0"/>
                        </a:rPr>
                        <a:t>75557</a:t>
                      </a:r>
                    </a:p>
                  </a:txBody>
                  <a:tcPr marL="7368" marR="7368" marT="73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400" b="1" i="0" u="none" strike="noStrike" dirty="0">
                          <a:solidFill>
                            <a:srgbClr val="000000"/>
                          </a:solidFill>
                          <a:effectLst/>
                          <a:latin typeface="Arial" panose="020B0604020202020204" pitchFamily="34" charset="0"/>
                        </a:rPr>
                        <a:t> CMR morphology and function  </a:t>
                      </a:r>
                    </a:p>
                    <a:p>
                      <a:pPr algn="l" fontAlgn="ctr"/>
                      <a:r>
                        <a:rPr lang="en-US" sz="1400" b="1" i="0" u="none" strike="noStrike" dirty="0">
                          <a:solidFill>
                            <a:srgbClr val="000000"/>
                          </a:solidFill>
                          <a:effectLst/>
                          <a:latin typeface="Arial" panose="020B0604020202020204" pitchFamily="34" charset="0"/>
                        </a:rPr>
                        <a:t> without contrast</a:t>
                      </a:r>
                    </a:p>
                  </a:txBody>
                  <a:tcPr marL="7368" marR="7368" marT="73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rPr>
                        <a:t> $   117.87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rPr>
                        <a:t> $ 118.43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rPr>
                        <a:t> $ 118.44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 $ 118.57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1%</a:t>
                      </a:r>
                    </a:p>
                  </a:txBody>
                  <a:tcPr marL="7368" marR="7368" marT="73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59940256"/>
                  </a:ext>
                </a:extLst>
              </a:tr>
              <a:tr h="659957">
                <a:tc>
                  <a:txBody>
                    <a:bodyPr/>
                    <a:lstStyle/>
                    <a:p>
                      <a:pPr algn="ctr" fontAlgn="ctr"/>
                      <a:r>
                        <a:rPr lang="en-US" sz="1400" b="1" i="0" u="none" strike="noStrike">
                          <a:solidFill>
                            <a:srgbClr val="000000"/>
                          </a:solidFill>
                          <a:effectLst/>
                          <a:latin typeface="Arial" panose="020B0604020202020204" pitchFamily="34" charset="0"/>
                        </a:rPr>
                        <a:t>75559</a:t>
                      </a:r>
                    </a:p>
                  </a:txBody>
                  <a:tcPr marL="7368" marR="7368" marT="73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400" b="1" i="0" u="none" strike="noStrike" dirty="0">
                          <a:solidFill>
                            <a:srgbClr val="000000"/>
                          </a:solidFill>
                          <a:effectLst/>
                          <a:latin typeface="Arial" panose="020B0604020202020204" pitchFamily="34" charset="0"/>
                        </a:rPr>
                        <a:t> CMR morphology and function </a:t>
                      </a:r>
                    </a:p>
                    <a:p>
                      <a:pPr algn="l" fontAlgn="ctr"/>
                      <a:r>
                        <a:rPr lang="en-US" sz="1400" b="1" i="0" u="none" strike="noStrike" dirty="0">
                          <a:solidFill>
                            <a:srgbClr val="000000"/>
                          </a:solidFill>
                          <a:effectLst/>
                          <a:latin typeface="Arial" panose="020B0604020202020204" pitchFamily="34" charset="0"/>
                        </a:rPr>
                        <a:t> without contrast, </a:t>
                      </a:r>
                      <a:r>
                        <a:rPr lang="en-US" sz="1400" b="1" i="0" u="none" strike="noStrike" dirty="0">
                          <a:solidFill>
                            <a:srgbClr val="FF0000"/>
                          </a:solidFill>
                          <a:effectLst/>
                          <a:latin typeface="Arial" panose="020B0604020202020204" pitchFamily="34" charset="0"/>
                        </a:rPr>
                        <a:t>with stress</a:t>
                      </a:r>
                    </a:p>
                  </a:txBody>
                  <a:tcPr marL="7368" marR="7368" marT="73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rPr>
                        <a:t> $   145.46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rPr>
                        <a:t> $ 145.46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rPr>
                        <a:t> $ 146.16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 $ 145.96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0%</a:t>
                      </a:r>
                    </a:p>
                  </a:txBody>
                  <a:tcPr marL="7368" marR="7368" marT="73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45761639"/>
                  </a:ext>
                </a:extLst>
              </a:tr>
              <a:tr h="759269">
                <a:tc>
                  <a:txBody>
                    <a:bodyPr/>
                    <a:lstStyle/>
                    <a:p>
                      <a:pPr algn="ctr" fontAlgn="ctr"/>
                      <a:r>
                        <a:rPr lang="en-US" sz="1400" b="1" i="0" u="none" strike="noStrike" dirty="0">
                          <a:solidFill>
                            <a:srgbClr val="000000"/>
                          </a:solidFill>
                          <a:effectLst/>
                          <a:latin typeface="Arial" panose="020B0604020202020204" pitchFamily="34" charset="0"/>
                        </a:rPr>
                        <a:t>75561</a:t>
                      </a:r>
                    </a:p>
                  </a:txBody>
                  <a:tcPr marL="7368" marR="7368" marT="73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400" b="1" i="0" u="none" strike="noStrike" dirty="0">
                          <a:solidFill>
                            <a:srgbClr val="000000"/>
                          </a:solidFill>
                          <a:effectLst/>
                          <a:latin typeface="Arial" panose="020B0604020202020204" pitchFamily="34" charset="0"/>
                        </a:rPr>
                        <a:t> CMR morphology and function with</a:t>
                      </a:r>
                    </a:p>
                    <a:p>
                      <a:pPr algn="l" fontAlgn="ctr"/>
                      <a:r>
                        <a:rPr lang="en-US" sz="1400" b="1" i="0" u="none" strike="noStrike" dirty="0">
                          <a:solidFill>
                            <a:srgbClr val="000000"/>
                          </a:solidFill>
                          <a:effectLst/>
                          <a:latin typeface="Arial" panose="020B0604020202020204" pitchFamily="34" charset="0"/>
                        </a:rPr>
                        <a:t> contrast</a:t>
                      </a:r>
                    </a:p>
                  </a:txBody>
                  <a:tcPr marL="7368" marR="7368" marT="73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rPr>
                        <a:t> $   130.06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rPr>
                        <a:t> $ 130.99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rPr>
                        <a:t> $ 130.68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 $ 130.82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1%</a:t>
                      </a:r>
                    </a:p>
                  </a:txBody>
                  <a:tcPr marL="7368" marR="7368" marT="73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244000615"/>
                  </a:ext>
                </a:extLst>
              </a:tr>
              <a:tr h="840931">
                <a:tc>
                  <a:txBody>
                    <a:bodyPr/>
                    <a:lstStyle/>
                    <a:p>
                      <a:pPr algn="ctr" fontAlgn="ctr"/>
                      <a:r>
                        <a:rPr lang="en-US" sz="1400" b="1" i="0" u="none" strike="noStrike">
                          <a:solidFill>
                            <a:srgbClr val="000000"/>
                          </a:solidFill>
                          <a:effectLst/>
                          <a:latin typeface="Arial" panose="020B0604020202020204" pitchFamily="34" charset="0"/>
                        </a:rPr>
                        <a:t>75563</a:t>
                      </a:r>
                    </a:p>
                  </a:txBody>
                  <a:tcPr marL="7368" marR="7368" marT="73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400" b="1" i="0" u="none" strike="noStrike" dirty="0">
                          <a:solidFill>
                            <a:srgbClr val="000000"/>
                          </a:solidFill>
                          <a:effectLst/>
                          <a:latin typeface="Arial" panose="020B0604020202020204" pitchFamily="34" charset="0"/>
                        </a:rPr>
                        <a:t> CMR morphology and function with</a:t>
                      </a:r>
                    </a:p>
                    <a:p>
                      <a:pPr algn="l" fontAlgn="ctr"/>
                      <a:r>
                        <a:rPr lang="en-US" sz="1400" b="1" i="0" u="none" strike="noStrike" dirty="0">
                          <a:solidFill>
                            <a:srgbClr val="000000"/>
                          </a:solidFill>
                          <a:effectLst/>
                          <a:latin typeface="Arial" panose="020B0604020202020204" pitchFamily="34" charset="0"/>
                        </a:rPr>
                        <a:t> contrast, </a:t>
                      </a:r>
                      <a:br>
                        <a:rPr lang="en-US" sz="1400" b="1" i="0" u="none" strike="noStrike" dirty="0">
                          <a:solidFill>
                            <a:srgbClr val="000000"/>
                          </a:solidFill>
                          <a:effectLst/>
                          <a:latin typeface="Arial" panose="020B0604020202020204" pitchFamily="34" charset="0"/>
                        </a:rPr>
                      </a:br>
                      <a:r>
                        <a:rPr lang="en-US" sz="1400" b="1" i="0" u="none" strike="noStrike" dirty="0">
                          <a:solidFill>
                            <a:srgbClr val="000000"/>
                          </a:solidFill>
                          <a:effectLst/>
                          <a:latin typeface="Arial" panose="020B0604020202020204" pitchFamily="34" charset="0"/>
                        </a:rPr>
                        <a:t> </a:t>
                      </a:r>
                      <a:r>
                        <a:rPr lang="en-US" sz="1400" b="1" i="0" u="none" strike="noStrike" dirty="0">
                          <a:solidFill>
                            <a:srgbClr val="FF0000"/>
                          </a:solidFill>
                          <a:effectLst/>
                          <a:latin typeface="Arial" panose="020B0604020202020204" pitchFamily="34" charset="0"/>
                        </a:rPr>
                        <a:t>with stress</a:t>
                      </a:r>
                    </a:p>
                  </a:txBody>
                  <a:tcPr marL="7368" marR="7368" marT="73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rPr>
                        <a:t> $   149.04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rPr>
                        <a:t> $ 150.02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panose="020B0604020202020204" pitchFamily="34" charset="0"/>
                        </a:rPr>
                        <a:t> $ 150.12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 $ 149.92 </a:t>
                      </a:r>
                    </a:p>
                  </a:txBody>
                  <a:tcPr marL="7368" marR="7368" marT="7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1%</a:t>
                      </a:r>
                    </a:p>
                  </a:txBody>
                  <a:tcPr marL="7368" marR="7368" marT="73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95901367"/>
                  </a:ext>
                </a:extLst>
              </a:tr>
            </a:tbl>
          </a:graphicData>
        </a:graphic>
      </p:graphicFrame>
      <p:sp>
        <p:nvSpPr>
          <p:cNvPr id="6" name="TextBox 5"/>
          <p:cNvSpPr txBox="1"/>
          <p:nvPr/>
        </p:nvSpPr>
        <p:spPr>
          <a:xfrm>
            <a:off x="152400" y="723840"/>
            <a:ext cx="5077096" cy="400110"/>
          </a:xfrm>
          <a:prstGeom prst="rect">
            <a:avLst/>
          </a:prstGeom>
          <a:noFill/>
        </p:spPr>
        <p:txBody>
          <a:bodyPr wrap="none" rtlCol="0">
            <a:spAutoFit/>
          </a:bodyPr>
          <a:lstStyle/>
          <a:p>
            <a:r>
              <a:rPr lang="en-US" sz="2000" dirty="0"/>
              <a:t>US Medicare/Medicaid MPFS Professional Fees</a:t>
            </a:r>
          </a:p>
        </p:txBody>
      </p:sp>
      <p:sp>
        <p:nvSpPr>
          <p:cNvPr id="7" name="Rounded Rectangle 6">
            <a:extLst>
              <a:ext uri="{FF2B5EF4-FFF2-40B4-BE49-F238E27FC236}">
                <a16:creationId xmlns="" xmlns:a16="http://schemas.microsoft.com/office/drawing/2014/main" id="{4B9E143D-CDAF-504A-97ED-13D9BD604750}"/>
              </a:ext>
            </a:extLst>
          </p:cNvPr>
          <p:cNvSpPr/>
          <p:nvPr/>
        </p:nvSpPr>
        <p:spPr>
          <a:xfrm>
            <a:off x="457200" y="3181350"/>
            <a:ext cx="815340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433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550"/>
          </a:xfrm>
        </p:spPr>
        <p:txBody>
          <a:bodyPr>
            <a:noAutofit/>
          </a:bodyPr>
          <a:lstStyle/>
          <a:p>
            <a:pPr algn="ctr"/>
            <a:r>
              <a:rPr lang="en-US" dirty="0"/>
              <a:t>MPFS: Medicare Physician Fee Schedule</a:t>
            </a:r>
          </a:p>
        </p:txBody>
      </p:sp>
      <p:sp>
        <p:nvSpPr>
          <p:cNvPr id="4" name="Content Placeholder 3"/>
          <p:cNvSpPr>
            <a:spLocks noGrp="1"/>
          </p:cNvSpPr>
          <p:nvPr>
            <p:ph idx="1"/>
          </p:nvPr>
        </p:nvSpPr>
        <p:spPr>
          <a:xfrm>
            <a:off x="381000" y="714375"/>
            <a:ext cx="8305800" cy="4295775"/>
          </a:xfrm>
        </p:spPr>
        <p:txBody>
          <a:bodyPr>
            <a:normAutofit fontScale="92500" lnSpcReduction="10000"/>
          </a:bodyPr>
          <a:lstStyle/>
          <a:p>
            <a:pPr marL="0" indent="0">
              <a:buNone/>
            </a:pPr>
            <a:r>
              <a:rPr lang="en-US" dirty="0">
                <a:solidFill>
                  <a:schemeClr val="tx1"/>
                </a:solidFill>
              </a:rPr>
              <a:t>Professional Component Reimbursement and (Physician Work RVU)</a:t>
            </a:r>
          </a:p>
          <a:p>
            <a:pPr marL="0" indent="0">
              <a:buNone/>
            </a:pPr>
            <a:r>
              <a:rPr lang="en-US" dirty="0"/>
              <a:t>		</a:t>
            </a:r>
            <a:r>
              <a:rPr lang="en-US" dirty="0">
                <a:solidFill>
                  <a:schemeClr val="tx1"/>
                </a:solidFill>
              </a:rPr>
              <a:t>    2016		    2017		    2018		   2019</a:t>
            </a:r>
          </a:p>
          <a:p>
            <a:pPr marL="0" indent="0">
              <a:buNone/>
            </a:pPr>
            <a:r>
              <a:rPr lang="en-US" sz="1900" dirty="0"/>
              <a:t>75557 CMR no con 117.80	(2.35)	118.43	( 2.35)	118.44	(2.35)	118.57 (2.35)</a:t>
            </a:r>
          </a:p>
          <a:p>
            <a:pPr marL="0" indent="0">
              <a:buNone/>
            </a:pPr>
            <a:r>
              <a:rPr lang="en-US" sz="1900" dirty="0">
                <a:solidFill>
                  <a:schemeClr val="tx1"/>
                </a:solidFill>
              </a:rPr>
              <a:t>75559 CMR </a:t>
            </a:r>
            <a:r>
              <a:rPr lang="en-US" sz="1900" dirty="0" smtClean="0">
                <a:solidFill>
                  <a:schemeClr val="tx1"/>
                </a:solidFill>
              </a:rPr>
              <a:t>stress  146.44</a:t>
            </a:r>
            <a:r>
              <a:rPr lang="en-US" sz="1900" dirty="0">
                <a:solidFill>
                  <a:schemeClr val="tx1"/>
                </a:solidFill>
              </a:rPr>
              <a:t>	(2.95)	145.46	(2.95)	146.16	(2.95)	145.96 (2.95)</a:t>
            </a:r>
          </a:p>
          <a:p>
            <a:pPr marL="0" indent="0">
              <a:buNone/>
            </a:pPr>
            <a:r>
              <a:rPr lang="en-US" sz="1900" dirty="0"/>
              <a:t>75561 CMR </a:t>
            </a:r>
            <a:r>
              <a:rPr lang="en-US" sz="1900" dirty="0" smtClean="0"/>
              <a:t>con     129.97</a:t>
            </a:r>
            <a:r>
              <a:rPr lang="en-US" sz="1900" dirty="0"/>
              <a:t>	(2.60)	130.99	(2.60)	130.68	(2.60)	130.82 (2.95)</a:t>
            </a:r>
          </a:p>
          <a:p>
            <a:pPr marL="0" indent="0">
              <a:buNone/>
            </a:pPr>
            <a:r>
              <a:rPr lang="en-US" sz="1900" dirty="0">
                <a:solidFill>
                  <a:schemeClr val="tx1"/>
                </a:solidFill>
              </a:rPr>
              <a:t>75563 </a:t>
            </a:r>
            <a:r>
              <a:rPr lang="en-US" sz="1900" dirty="0"/>
              <a:t>CMR </a:t>
            </a:r>
            <a:r>
              <a:rPr lang="en-US" sz="1900" dirty="0" err="1" smtClean="0"/>
              <a:t>st</a:t>
            </a:r>
            <a:r>
              <a:rPr lang="en-US" sz="1900" dirty="0" smtClean="0"/>
              <a:t>-con </a:t>
            </a:r>
            <a:r>
              <a:rPr lang="en-US" sz="1900" dirty="0" smtClean="0">
                <a:solidFill>
                  <a:schemeClr val="tx1"/>
                </a:solidFill>
              </a:rPr>
              <a:t>148.95</a:t>
            </a:r>
            <a:r>
              <a:rPr lang="en-US" sz="1900" dirty="0">
                <a:solidFill>
                  <a:schemeClr val="tx1"/>
                </a:solidFill>
              </a:rPr>
              <a:t>	(3.00)	150.02	(3.00)	150.12	(3.00)	149.92 (3.00)</a:t>
            </a:r>
          </a:p>
          <a:p>
            <a:pPr marL="0" indent="0">
              <a:buNone/>
            </a:pPr>
            <a:endParaRPr lang="en-US" sz="1900" dirty="0"/>
          </a:p>
          <a:p>
            <a:pPr marL="0" indent="0">
              <a:buNone/>
            </a:pPr>
            <a:r>
              <a:rPr lang="en-US" sz="1900" dirty="0"/>
              <a:t>93306	TTE	64.45 (1.30)	64.96 (1.30)	74.86 (1.50)	74.96 (1.50)</a:t>
            </a:r>
          </a:p>
          <a:p>
            <a:pPr marL="0" indent="0">
              <a:buNone/>
            </a:pPr>
            <a:r>
              <a:rPr lang="en-US" sz="1900" dirty="0">
                <a:solidFill>
                  <a:schemeClr val="tx1"/>
                </a:solidFill>
              </a:rPr>
              <a:t>93351 </a:t>
            </a:r>
            <a:r>
              <a:rPr lang="en-US" sz="1900" dirty="0" err="1">
                <a:solidFill>
                  <a:schemeClr val="tx1"/>
                </a:solidFill>
              </a:rPr>
              <a:t>Str</a:t>
            </a:r>
            <a:r>
              <a:rPr lang="en-US" sz="1900" dirty="0">
                <a:solidFill>
                  <a:schemeClr val="tx1"/>
                </a:solidFill>
              </a:rPr>
              <a:t> Echo	86.29 (1.75)	86.29 (1.75)	87.12 (1.75)	87.21 (1.75)</a:t>
            </a:r>
          </a:p>
          <a:p>
            <a:pPr marL="0" indent="0">
              <a:buNone/>
            </a:pPr>
            <a:r>
              <a:rPr lang="en-US" sz="1900" dirty="0"/>
              <a:t>78452	MPI	80.20 (1.62)	80.39 (1.62)	81.00 (1.62)	80.73 (1.62)</a:t>
            </a:r>
          </a:p>
          <a:p>
            <a:pPr marL="0" indent="0">
              <a:buNone/>
            </a:pPr>
            <a:r>
              <a:rPr lang="en-US" sz="1900" dirty="0">
                <a:solidFill>
                  <a:schemeClr val="tx1"/>
                </a:solidFill>
              </a:rPr>
              <a:t>78472	MUGA	48.69 (0.98)	49.17 (0.98)	49.32  (0.98)	49.37 (0.98)</a:t>
            </a:r>
          </a:p>
          <a:p>
            <a:pPr marL="0" indent="0">
              <a:buNone/>
            </a:pPr>
            <a:r>
              <a:rPr lang="en-US" b="1" dirty="0" smtClean="0"/>
              <a:t>CMR RVU’s and pro fees better than echo or </a:t>
            </a:r>
            <a:r>
              <a:rPr lang="en-US" b="1" dirty="0" err="1" smtClean="0"/>
              <a:t>nuc</a:t>
            </a:r>
            <a:r>
              <a:rPr lang="en-US" b="1" dirty="0" smtClean="0"/>
              <a:t>, but not relative to the physician time required to interpret and report.</a:t>
            </a:r>
            <a:endParaRPr lang="en-US" b="1" dirty="0"/>
          </a:p>
        </p:txBody>
      </p:sp>
      <p:sp>
        <p:nvSpPr>
          <p:cNvPr id="5" name="Rounded Rectangle 4">
            <a:extLst>
              <a:ext uri="{FF2B5EF4-FFF2-40B4-BE49-F238E27FC236}">
                <a16:creationId xmlns="" xmlns:a16="http://schemas.microsoft.com/office/drawing/2014/main" id="{64C8D62F-F13B-1544-907A-72933A0BA9A3}"/>
              </a:ext>
            </a:extLst>
          </p:cNvPr>
          <p:cNvSpPr/>
          <p:nvPr/>
        </p:nvSpPr>
        <p:spPr>
          <a:xfrm>
            <a:off x="381000" y="1962150"/>
            <a:ext cx="7924800" cy="374428"/>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73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Outpatient Technical Component</a:t>
            </a:r>
          </a:p>
        </p:txBody>
      </p:sp>
      <p:sp>
        <p:nvSpPr>
          <p:cNvPr id="8" name="Title 1"/>
          <p:cNvSpPr txBox="1">
            <a:spLocks/>
          </p:cNvSpPr>
          <p:nvPr/>
        </p:nvSpPr>
        <p:spPr>
          <a:xfrm>
            <a:off x="76200" y="76200"/>
            <a:ext cx="4668520" cy="822960"/>
          </a:xfrm>
          <a:prstGeom prst="rect">
            <a:avLst/>
          </a:prstGeom>
        </p:spPr>
        <p:txBody>
          <a:bodyPr/>
          <a:lstStyle>
            <a:lvl1pPr algn="ctr" defTabSz="816306" rtl="0" eaLnBrk="1" latinLnBrk="0" hangingPunct="1">
              <a:spcBef>
                <a:spcPct val="0"/>
              </a:spcBef>
              <a:buNone/>
              <a:defRPr sz="2800" b="1" kern="1200">
                <a:solidFill>
                  <a:srgbClr val="C00000"/>
                </a:solidFill>
                <a:latin typeface="+mj-lt"/>
                <a:ea typeface="+mj-ea"/>
                <a:cs typeface="+mj-cs"/>
              </a:defRPr>
            </a:lvl1pPr>
          </a:lstStyle>
          <a:p>
            <a:endParaRPr lang="en-US" dirty="0"/>
          </a:p>
        </p:txBody>
      </p:sp>
      <p:sp>
        <p:nvSpPr>
          <p:cNvPr id="11" name="TextBox 10"/>
          <p:cNvSpPr txBox="1"/>
          <p:nvPr/>
        </p:nvSpPr>
        <p:spPr>
          <a:xfrm>
            <a:off x="152400" y="590550"/>
            <a:ext cx="7846018" cy="400110"/>
          </a:xfrm>
          <a:prstGeom prst="rect">
            <a:avLst/>
          </a:prstGeom>
          <a:noFill/>
        </p:spPr>
        <p:txBody>
          <a:bodyPr wrap="none" rtlCol="0">
            <a:spAutoFit/>
          </a:bodyPr>
          <a:lstStyle/>
          <a:p>
            <a:r>
              <a:rPr lang="en-US" sz="2000" dirty="0"/>
              <a:t>US Medicare/Medicaid Outpatient Payment System (OPPS) Technical Fees</a:t>
            </a:r>
          </a:p>
        </p:txBody>
      </p:sp>
      <p:grpSp>
        <p:nvGrpSpPr>
          <p:cNvPr id="4" name="Group 3"/>
          <p:cNvGrpSpPr/>
          <p:nvPr/>
        </p:nvGrpSpPr>
        <p:grpSpPr>
          <a:xfrm>
            <a:off x="296862" y="1117540"/>
            <a:ext cx="8542338" cy="3359210"/>
            <a:chOff x="0" y="1104840"/>
            <a:chExt cx="8542338" cy="3359210"/>
          </a:xfrm>
        </p:grpSpPr>
        <p:graphicFrame>
          <p:nvGraphicFramePr>
            <p:cNvPr id="9" name="Object 8"/>
            <p:cNvGraphicFramePr>
              <a:graphicFrameLocks noChangeAspect="1"/>
            </p:cNvGraphicFramePr>
            <p:nvPr>
              <p:extLst>
                <p:ext uri="{D42A27DB-BD31-4B8C-83A1-F6EECF244321}">
                  <p14:modId xmlns:p14="http://schemas.microsoft.com/office/powerpoint/2010/main" val="1065803284"/>
                </p:ext>
              </p:extLst>
            </p:nvPr>
          </p:nvGraphicFramePr>
          <p:xfrm>
            <a:off x="0" y="1127125"/>
            <a:ext cx="8518525" cy="3336925"/>
          </p:xfrm>
          <a:graphic>
            <a:graphicData uri="http://schemas.openxmlformats.org/presentationml/2006/ole">
              <mc:AlternateContent xmlns:mc="http://schemas.openxmlformats.org/markup-compatibility/2006">
                <mc:Choice xmlns:v="urn:schemas-microsoft-com:vml" Requires="v">
                  <p:oleObj spid="_x0000_s1309" name="Worksheet" r:id="rId3" imgW="8519224" imgH="3337436" progId="Excel.Sheet.12">
                    <p:embed/>
                  </p:oleObj>
                </mc:Choice>
                <mc:Fallback>
                  <p:oleObj name="Worksheet" r:id="rId3" imgW="8519224" imgH="3337436" progId="Excel.Sheet.12">
                    <p:embed/>
                    <p:pic>
                      <p:nvPicPr>
                        <p:cNvPr id="0" name=""/>
                        <p:cNvPicPr/>
                        <p:nvPr/>
                      </p:nvPicPr>
                      <p:blipFill>
                        <a:blip r:embed="rId4"/>
                        <a:stretch>
                          <a:fillRect/>
                        </a:stretch>
                      </p:blipFill>
                      <p:spPr>
                        <a:xfrm>
                          <a:off x="0" y="1127125"/>
                          <a:ext cx="8518525" cy="3336925"/>
                        </a:xfrm>
                        <a:prstGeom prst="rect">
                          <a:avLst/>
                        </a:prstGeom>
                      </p:spPr>
                    </p:pic>
                  </p:oleObj>
                </mc:Fallback>
              </mc:AlternateContent>
            </a:graphicData>
          </a:graphic>
        </p:graphicFrame>
        <p:sp>
          <p:nvSpPr>
            <p:cNvPr id="2" name="Rounded Rectangle 1"/>
            <p:cNvSpPr/>
            <p:nvPr/>
          </p:nvSpPr>
          <p:spPr>
            <a:xfrm>
              <a:off x="7323138" y="1104840"/>
              <a:ext cx="1219200" cy="33528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2209800" y="4499035"/>
            <a:ext cx="6248400" cy="646331"/>
          </a:xfrm>
          <a:prstGeom prst="rect">
            <a:avLst/>
          </a:prstGeom>
        </p:spPr>
        <p:txBody>
          <a:bodyPr wrap="square">
            <a:spAutoFit/>
          </a:bodyPr>
          <a:lstStyle/>
          <a:p>
            <a:r>
              <a:rPr lang="en-US" dirty="0"/>
              <a:t>Intended to cover costs of equipment, supplies, and personnel needed to perform service; </a:t>
            </a:r>
            <a:r>
              <a:rPr lang="en-US" u="sng" dirty="0"/>
              <a:t>not physician time</a:t>
            </a:r>
          </a:p>
        </p:txBody>
      </p:sp>
      <p:sp>
        <p:nvSpPr>
          <p:cNvPr id="13" name="Oval 12">
            <a:extLst>
              <a:ext uri="{FF2B5EF4-FFF2-40B4-BE49-F238E27FC236}">
                <a16:creationId xmlns="" xmlns:a16="http://schemas.microsoft.com/office/drawing/2014/main" id="{291F3AEA-EB7D-7140-9F43-C1FD93DA66FC}"/>
              </a:ext>
            </a:extLst>
          </p:cNvPr>
          <p:cNvSpPr/>
          <p:nvPr/>
        </p:nvSpPr>
        <p:spPr>
          <a:xfrm>
            <a:off x="4738687" y="2412778"/>
            <a:ext cx="9144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8A1F607D-640A-894D-A7A1-BE18516FC0E1}"/>
              </a:ext>
            </a:extLst>
          </p:cNvPr>
          <p:cNvSpPr/>
          <p:nvPr/>
        </p:nvSpPr>
        <p:spPr>
          <a:xfrm>
            <a:off x="6681787" y="2412940"/>
            <a:ext cx="9144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6DA1595C-818B-B24E-9899-8DF65211B765}"/>
              </a:ext>
            </a:extLst>
          </p:cNvPr>
          <p:cNvSpPr/>
          <p:nvPr/>
        </p:nvSpPr>
        <p:spPr>
          <a:xfrm>
            <a:off x="3733800" y="2419350"/>
            <a:ext cx="9144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E4F29FF2-DBF7-134B-9ED4-4CF12AB81AF8}"/>
              </a:ext>
            </a:extLst>
          </p:cNvPr>
          <p:cNvSpPr/>
          <p:nvPr/>
        </p:nvSpPr>
        <p:spPr>
          <a:xfrm>
            <a:off x="6681787" y="3063845"/>
            <a:ext cx="914400" cy="381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3C9A934D-3787-9043-9BBA-B0F0573DE258}"/>
              </a:ext>
            </a:extLst>
          </p:cNvPr>
          <p:cNvSpPr/>
          <p:nvPr/>
        </p:nvSpPr>
        <p:spPr>
          <a:xfrm>
            <a:off x="3733800" y="3790950"/>
            <a:ext cx="914400" cy="4572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603E71B9-8BDE-084E-AACA-2360A09539C4}"/>
              </a:ext>
            </a:extLst>
          </p:cNvPr>
          <p:cNvSpPr/>
          <p:nvPr/>
        </p:nvSpPr>
        <p:spPr>
          <a:xfrm>
            <a:off x="4724400" y="3790950"/>
            <a:ext cx="914400" cy="4572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6E91E8FF-69AB-7449-BBBB-6834422BDCD2}"/>
              </a:ext>
            </a:extLst>
          </p:cNvPr>
          <p:cNvSpPr/>
          <p:nvPr/>
        </p:nvSpPr>
        <p:spPr>
          <a:xfrm>
            <a:off x="6705600" y="3798406"/>
            <a:ext cx="890587" cy="44974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 xmlns:a16="http://schemas.microsoft.com/office/drawing/2014/main" id="{D69F0221-A2EE-3640-B88B-A03289238474}"/>
              </a:ext>
            </a:extLst>
          </p:cNvPr>
          <p:cNvSpPr/>
          <p:nvPr/>
        </p:nvSpPr>
        <p:spPr>
          <a:xfrm>
            <a:off x="609600" y="2419350"/>
            <a:ext cx="762000" cy="3744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 xmlns:a16="http://schemas.microsoft.com/office/drawing/2014/main" id="{BD80F030-9651-8F4A-8FBD-4FE818B20083}"/>
              </a:ext>
            </a:extLst>
          </p:cNvPr>
          <p:cNvSpPr/>
          <p:nvPr/>
        </p:nvSpPr>
        <p:spPr>
          <a:xfrm>
            <a:off x="609600" y="3063845"/>
            <a:ext cx="762000" cy="374428"/>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 xmlns:a16="http://schemas.microsoft.com/office/drawing/2014/main" id="{706893CF-2DA1-D349-86B9-A438EE830ED9}"/>
              </a:ext>
            </a:extLst>
          </p:cNvPr>
          <p:cNvSpPr/>
          <p:nvPr/>
        </p:nvSpPr>
        <p:spPr>
          <a:xfrm>
            <a:off x="609600" y="3832336"/>
            <a:ext cx="762000" cy="37442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50D24705-DCB5-9345-89B6-55F00C869D91}"/>
              </a:ext>
            </a:extLst>
          </p:cNvPr>
          <p:cNvSpPr/>
          <p:nvPr/>
        </p:nvSpPr>
        <p:spPr>
          <a:xfrm>
            <a:off x="5638800" y="3028950"/>
            <a:ext cx="914400" cy="381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106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heckerboard(across)">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ssolv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6"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550"/>
          </a:xfrm>
        </p:spPr>
        <p:txBody>
          <a:bodyPr>
            <a:noAutofit/>
          </a:bodyPr>
          <a:lstStyle/>
          <a:p>
            <a:pPr algn="ctr"/>
            <a:r>
              <a:rPr lang="en-US" dirty="0"/>
              <a:t>How does CMS set these rates?</a:t>
            </a:r>
          </a:p>
        </p:txBody>
      </p:sp>
      <p:sp>
        <p:nvSpPr>
          <p:cNvPr id="3" name="Content Placeholder 2"/>
          <p:cNvSpPr>
            <a:spLocks noGrp="1"/>
          </p:cNvSpPr>
          <p:nvPr>
            <p:ph idx="1"/>
          </p:nvPr>
        </p:nvSpPr>
        <p:spPr>
          <a:xfrm>
            <a:off x="1143000" y="971550"/>
            <a:ext cx="7772400" cy="3527405"/>
          </a:xfrm>
        </p:spPr>
        <p:txBody>
          <a:bodyPr>
            <a:normAutofit fontScale="92500"/>
          </a:bodyPr>
          <a:lstStyle/>
          <a:p>
            <a:r>
              <a:rPr lang="en-US" dirty="0">
                <a:solidFill>
                  <a:schemeClr val="tx1"/>
                </a:solidFill>
              </a:rPr>
              <a:t>HOW PAYMENT RATES ARE SET (published by CMS):</a:t>
            </a:r>
          </a:p>
          <a:p>
            <a:pPr marL="0" indent="0">
              <a:buNone/>
            </a:pPr>
            <a:endParaRPr lang="en-US" i="1" dirty="0">
              <a:solidFill>
                <a:schemeClr val="tx1"/>
              </a:solidFill>
            </a:endParaRPr>
          </a:p>
          <a:p>
            <a:pPr marL="0" indent="0">
              <a:buNone/>
            </a:pPr>
            <a:r>
              <a:rPr lang="en-US" i="1" dirty="0">
                <a:solidFill>
                  <a:schemeClr val="tx1"/>
                </a:solidFill>
              </a:rPr>
              <a:t>The payment rates for most separately payable medical and surgical services are determined by multiplying the prospectively established scaled relative weight for the service’s clinical APC by a conversion factor (CF) to arrive at a national unadjusted payment rate for the APC. The scaled relative weight for an APC measures the resource requirements of the service and is based on the geometric mean cost of services in that APC. The CF translates the scaled relative weights into dollar payment rates. </a:t>
            </a:r>
            <a:r>
              <a:rPr lang="en-US" dirty="0">
                <a:solidFill>
                  <a:schemeClr val="tx1"/>
                </a:solidFill>
              </a:rPr>
              <a:t> </a:t>
            </a:r>
            <a:r>
              <a:rPr lang="en-US" dirty="0"/>
              <a:t> </a:t>
            </a:r>
          </a:p>
        </p:txBody>
      </p:sp>
      <p:sp>
        <p:nvSpPr>
          <p:cNvPr id="4" name="TextBox 3">
            <a:extLst>
              <a:ext uri="{FF2B5EF4-FFF2-40B4-BE49-F238E27FC236}">
                <a16:creationId xmlns="" xmlns:a16="http://schemas.microsoft.com/office/drawing/2014/main" id="{7E2C21A4-23E9-1641-900B-C64AB1B1E701}"/>
              </a:ext>
            </a:extLst>
          </p:cNvPr>
          <p:cNvSpPr txBox="1"/>
          <p:nvPr/>
        </p:nvSpPr>
        <p:spPr>
          <a:xfrm rot="20061180">
            <a:off x="1704966" y="2401731"/>
            <a:ext cx="6202314" cy="1015663"/>
          </a:xfrm>
          <a:prstGeom prst="rect">
            <a:avLst/>
          </a:prstGeom>
          <a:noFill/>
        </p:spPr>
        <p:txBody>
          <a:bodyPr wrap="none" rtlCol="0">
            <a:spAutoFit/>
          </a:bodyPr>
          <a:lstStyle/>
          <a:p>
            <a:r>
              <a:rPr lang="en-US" sz="6000" dirty="0">
                <a:solidFill>
                  <a:srgbClr val="FF0000"/>
                </a:solidFill>
              </a:rPr>
              <a:t>Crystal </a:t>
            </a:r>
            <a:r>
              <a:rPr lang="en-US" sz="6000" dirty="0" smtClean="0">
                <a:solidFill>
                  <a:srgbClr val="FF0000"/>
                </a:solidFill>
              </a:rPr>
              <a:t>clear, right?</a:t>
            </a:r>
            <a:endParaRPr lang="en-US" sz="6000" dirty="0">
              <a:solidFill>
                <a:srgbClr val="FF0000"/>
              </a:solidFill>
            </a:endParaRPr>
          </a:p>
        </p:txBody>
      </p:sp>
    </p:spTree>
    <p:extLst>
      <p:ext uri="{BB962C8B-B14F-4D97-AF65-F5344CB8AC3E}">
        <p14:creationId xmlns:p14="http://schemas.microsoft.com/office/powerpoint/2010/main" val="4145740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550"/>
          </a:xfrm>
        </p:spPr>
        <p:txBody>
          <a:bodyPr>
            <a:noAutofit/>
          </a:bodyPr>
          <a:lstStyle/>
          <a:p>
            <a:pPr algn="ctr"/>
            <a:r>
              <a:rPr lang="en-US" dirty="0"/>
              <a:t>Ambulatory Payment Classification (APC) Groups</a:t>
            </a:r>
          </a:p>
        </p:txBody>
      </p:sp>
      <p:sp>
        <p:nvSpPr>
          <p:cNvPr id="3" name="Content Placeholder 2"/>
          <p:cNvSpPr>
            <a:spLocks noGrp="1"/>
          </p:cNvSpPr>
          <p:nvPr>
            <p:ph idx="1"/>
          </p:nvPr>
        </p:nvSpPr>
        <p:spPr>
          <a:xfrm>
            <a:off x="1143000" y="971550"/>
            <a:ext cx="7772400" cy="3527405"/>
          </a:xfrm>
        </p:spPr>
        <p:txBody>
          <a:bodyPr>
            <a:normAutofit lnSpcReduction="10000"/>
          </a:bodyPr>
          <a:lstStyle/>
          <a:p>
            <a:r>
              <a:rPr lang="en-US" dirty="0">
                <a:solidFill>
                  <a:schemeClr val="tx1"/>
                </a:solidFill>
              </a:rPr>
              <a:t>Ambulatory Payment Classification </a:t>
            </a:r>
            <a:r>
              <a:rPr lang="en-US" u="sng" dirty="0">
                <a:solidFill>
                  <a:schemeClr val="tx1"/>
                </a:solidFill>
              </a:rPr>
              <a:t>(APC)</a:t>
            </a:r>
            <a:r>
              <a:rPr lang="en-US" dirty="0">
                <a:solidFill>
                  <a:schemeClr val="tx1"/>
                </a:solidFill>
              </a:rPr>
              <a:t> groups were defined to capture </a:t>
            </a:r>
            <a:r>
              <a:rPr lang="en-US" u="sng" dirty="0">
                <a:solidFill>
                  <a:schemeClr val="tx1"/>
                </a:solidFill>
              </a:rPr>
              <a:t>resource consumption and clinical similarities</a:t>
            </a:r>
            <a:r>
              <a:rPr lang="en-US" dirty="0">
                <a:solidFill>
                  <a:schemeClr val="tx1"/>
                </a:solidFill>
              </a:rPr>
              <a:t>.</a:t>
            </a:r>
          </a:p>
          <a:p>
            <a:r>
              <a:rPr lang="en-US" dirty="0">
                <a:solidFill>
                  <a:schemeClr val="tx1"/>
                </a:solidFill>
              </a:rPr>
              <a:t>Services are assigned to APC groups based on </a:t>
            </a:r>
            <a:r>
              <a:rPr lang="en-US" u="sng" dirty="0">
                <a:solidFill>
                  <a:srgbClr val="FF0000"/>
                </a:solidFill>
              </a:rPr>
              <a:t>practice-reported</a:t>
            </a:r>
            <a:r>
              <a:rPr lang="en-US" dirty="0">
                <a:solidFill>
                  <a:srgbClr val="00B050"/>
                </a:solidFill>
              </a:rPr>
              <a:t> </a:t>
            </a:r>
            <a:r>
              <a:rPr lang="en-US" dirty="0">
                <a:solidFill>
                  <a:schemeClr val="tx1"/>
                </a:solidFill>
              </a:rPr>
              <a:t>resource costs</a:t>
            </a:r>
          </a:p>
          <a:p>
            <a:r>
              <a:rPr lang="en-US" dirty="0">
                <a:solidFill>
                  <a:schemeClr val="tx1"/>
                </a:solidFill>
              </a:rPr>
              <a:t>All services within an APC group are </a:t>
            </a:r>
            <a:r>
              <a:rPr lang="en-US" u="sng" dirty="0">
                <a:solidFill>
                  <a:schemeClr val="tx1"/>
                </a:solidFill>
              </a:rPr>
              <a:t>reimbursed at same rate</a:t>
            </a:r>
          </a:p>
          <a:p>
            <a:r>
              <a:rPr lang="en-US" b="1" dirty="0">
                <a:solidFill>
                  <a:schemeClr val="tx1"/>
                </a:solidFill>
              </a:rPr>
              <a:t>Two-Times Rule</a:t>
            </a:r>
            <a:r>
              <a:rPr lang="en-US" dirty="0">
                <a:solidFill>
                  <a:schemeClr val="tx1"/>
                </a:solidFill>
              </a:rPr>
              <a:t>: </a:t>
            </a:r>
            <a:r>
              <a:rPr lang="en-US" i="1" dirty="0">
                <a:solidFill>
                  <a:schemeClr val="tx1"/>
                </a:solidFill>
              </a:rPr>
              <a:t>the highest calculated cost of an individual procedure categorized to any given APC </a:t>
            </a:r>
            <a:r>
              <a:rPr lang="en-US" i="1" u="sng" dirty="0">
                <a:solidFill>
                  <a:srgbClr val="00B050"/>
                </a:solidFill>
              </a:rPr>
              <a:t>cannot exceed two times</a:t>
            </a:r>
            <a:r>
              <a:rPr lang="en-US" i="1" u="sng" dirty="0">
                <a:solidFill>
                  <a:schemeClr val="tx1"/>
                </a:solidFill>
              </a:rPr>
              <a:t> </a:t>
            </a:r>
            <a:r>
              <a:rPr lang="en-US" i="1" dirty="0">
                <a:solidFill>
                  <a:schemeClr val="tx1"/>
                </a:solidFill>
              </a:rPr>
              <a:t>the calculated cost of the </a:t>
            </a:r>
            <a:r>
              <a:rPr lang="en-US" i="1" u="sng" dirty="0">
                <a:solidFill>
                  <a:srgbClr val="00B050"/>
                </a:solidFill>
              </a:rPr>
              <a:t>lowest-costing procedure </a:t>
            </a:r>
            <a:r>
              <a:rPr lang="en-US" i="1" dirty="0">
                <a:solidFill>
                  <a:schemeClr val="tx1"/>
                </a:solidFill>
              </a:rPr>
              <a:t>categorized to that same APC.</a:t>
            </a:r>
          </a:p>
        </p:txBody>
      </p:sp>
    </p:spTree>
    <p:extLst>
      <p:ext uri="{BB962C8B-B14F-4D97-AF65-F5344CB8AC3E}">
        <p14:creationId xmlns:p14="http://schemas.microsoft.com/office/powerpoint/2010/main" val="13643776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550"/>
          </a:xfrm>
        </p:spPr>
        <p:txBody>
          <a:bodyPr>
            <a:noAutofit/>
          </a:bodyPr>
          <a:lstStyle/>
          <a:p>
            <a:pPr algn="ctr"/>
            <a:r>
              <a:rPr lang="en-US" dirty="0"/>
              <a:t>Imaging APC Groups</a:t>
            </a:r>
          </a:p>
        </p:txBody>
      </p:sp>
      <p:pic>
        <p:nvPicPr>
          <p:cNvPr id="13" name="Content Placeholder 12"/>
          <p:cNvPicPr>
            <a:picLocks noGrp="1" noChangeAspect="1"/>
          </p:cNvPicPr>
          <p:nvPr>
            <p:ph idx="1"/>
          </p:nvPr>
        </p:nvPicPr>
        <p:blipFill>
          <a:blip r:embed="rId3"/>
          <a:stretch>
            <a:fillRect/>
          </a:stretch>
        </p:blipFill>
        <p:spPr>
          <a:xfrm>
            <a:off x="71934" y="1123950"/>
            <a:ext cx="8950383" cy="3200400"/>
          </a:xfrm>
          <a:prstGeom prst="rect">
            <a:avLst/>
          </a:prstGeom>
        </p:spPr>
      </p:pic>
      <p:sp>
        <p:nvSpPr>
          <p:cNvPr id="3" name="Rounded Rectangle 2">
            <a:extLst>
              <a:ext uri="{FF2B5EF4-FFF2-40B4-BE49-F238E27FC236}">
                <a16:creationId xmlns="" xmlns:a16="http://schemas.microsoft.com/office/drawing/2014/main" id="{EE46828C-5A7C-C043-9C06-A1BB69F422F3}"/>
              </a:ext>
            </a:extLst>
          </p:cNvPr>
          <p:cNvSpPr/>
          <p:nvPr/>
        </p:nvSpPr>
        <p:spPr>
          <a:xfrm>
            <a:off x="71934" y="1352550"/>
            <a:ext cx="1375866" cy="228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sp>
        <p:nvSpPr>
          <p:cNvPr id="7" name="Rounded Rectangle 6">
            <a:extLst>
              <a:ext uri="{FF2B5EF4-FFF2-40B4-BE49-F238E27FC236}">
                <a16:creationId xmlns="" xmlns:a16="http://schemas.microsoft.com/office/drawing/2014/main" id="{F52E6B25-8697-5E4C-84B2-76DF7FE4A9DE}"/>
              </a:ext>
            </a:extLst>
          </p:cNvPr>
          <p:cNvSpPr/>
          <p:nvPr/>
        </p:nvSpPr>
        <p:spPr>
          <a:xfrm>
            <a:off x="71935" y="2419350"/>
            <a:ext cx="1756866" cy="22860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 xmlns:a16="http://schemas.microsoft.com/office/drawing/2014/main" id="{886FC085-2033-9645-987A-5938331FABC8}"/>
              </a:ext>
            </a:extLst>
          </p:cNvPr>
          <p:cNvSpPr/>
          <p:nvPr/>
        </p:nvSpPr>
        <p:spPr>
          <a:xfrm>
            <a:off x="27039" y="3257550"/>
            <a:ext cx="1725561" cy="2286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260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Outpatient Technical Component</a:t>
            </a:r>
          </a:p>
        </p:txBody>
      </p:sp>
      <p:sp>
        <p:nvSpPr>
          <p:cNvPr id="8" name="Title 1"/>
          <p:cNvSpPr txBox="1">
            <a:spLocks/>
          </p:cNvSpPr>
          <p:nvPr/>
        </p:nvSpPr>
        <p:spPr>
          <a:xfrm>
            <a:off x="76200" y="76200"/>
            <a:ext cx="4668520" cy="822960"/>
          </a:xfrm>
          <a:prstGeom prst="rect">
            <a:avLst/>
          </a:prstGeom>
        </p:spPr>
        <p:txBody>
          <a:bodyPr/>
          <a:lstStyle>
            <a:lvl1pPr algn="ctr" defTabSz="816306" rtl="0" eaLnBrk="1" latinLnBrk="0" hangingPunct="1">
              <a:spcBef>
                <a:spcPct val="0"/>
              </a:spcBef>
              <a:buNone/>
              <a:defRPr sz="2800" b="1" kern="1200">
                <a:solidFill>
                  <a:srgbClr val="C00000"/>
                </a:solidFill>
                <a:latin typeface="+mj-lt"/>
                <a:ea typeface="+mj-ea"/>
                <a:cs typeface="+mj-cs"/>
              </a:defRPr>
            </a:lvl1pPr>
          </a:lstStyle>
          <a:p>
            <a:endParaRPr lang="en-US" dirty="0"/>
          </a:p>
        </p:txBody>
      </p:sp>
      <p:sp>
        <p:nvSpPr>
          <p:cNvPr id="11" name="TextBox 10"/>
          <p:cNvSpPr txBox="1"/>
          <p:nvPr/>
        </p:nvSpPr>
        <p:spPr>
          <a:xfrm>
            <a:off x="152400" y="590550"/>
            <a:ext cx="7846018" cy="400110"/>
          </a:xfrm>
          <a:prstGeom prst="rect">
            <a:avLst/>
          </a:prstGeom>
          <a:noFill/>
        </p:spPr>
        <p:txBody>
          <a:bodyPr wrap="none" rtlCol="0">
            <a:spAutoFit/>
          </a:bodyPr>
          <a:lstStyle/>
          <a:p>
            <a:r>
              <a:rPr lang="en-US" sz="2000" dirty="0"/>
              <a:t>US Medicare/Medicaid Outpatient Payment System (OPPS) Technical Fees</a:t>
            </a:r>
          </a:p>
        </p:txBody>
      </p:sp>
      <p:grpSp>
        <p:nvGrpSpPr>
          <p:cNvPr id="4" name="Group 3"/>
          <p:cNvGrpSpPr/>
          <p:nvPr/>
        </p:nvGrpSpPr>
        <p:grpSpPr>
          <a:xfrm>
            <a:off x="296862" y="1117540"/>
            <a:ext cx="8542338" cy="3359210"/>
            <a:chOff x="0" y="1104840"/>
            <a:chExt cx="8542338" cy="3359210"/>
          </a:xfrm>
        </p:grpSpPr>
        <p:graphicFrame>
          <p:nvGraphicFramePr>
            <p:cNvPr id="9" name="Object 8"/>
            <p:cNvGraphicFramePr>
              <a:graphicFrameLocks noChangeAspect="1"/>
            </p:cNvGraphicFramePr>
            <p:nvPr>
              <p:extLst>
                <p:ext uri="{D42A27DB-BD31-4B8C-83A1-F6EECF244321}">
                  <p14:modId xmlns:p14="http://schemas.microsoft.com/office/powerpoint/2010/main" val="2340105607"/>
                </p:ext>
              </p:extLst>
            </p:nvPr>
          </p:nvGraphicFramePr>
          <p:xfrm>
            <a:off x="0" y="1127125"/>
            <a:ext cx="8518525" cy="3336925"/>
          </p:xfrm>
          <a:graphic>
            <a:graphicData uri="http://schemas.openxmlformats.org/presentationml/2006/ole">
              <mc:AlternateContent xmlns:mc="http://schemas.openxmlformats.org/markup-compatibility/2006">
                <mc:Choice xmlns:v="urn:schemas-microsoft-com:vml" Requires="v">
                  <p:oleObj spid="_x0000_s2053" name="Worksheet" r:id="rId3" imgW="8519224" imgH="3337436" progId="Excel.Sheet.12">
                    <p:embed/>
                  </p:oleObj>
                </mc:Choice>
                <mc:Fallback>
                  <p:oleObj name="Worksheet" r:id="rId3" imgW="8519224" imgH="3337436" progId="Excel.Sheet.12">
                    <p:embed/>
                    <p:pic>
                      <p:nvPicPr>
                        <p:cNvPr id="0" name=""/>
                        <p:cNvPicPr/>
                        <p:nvPr/>
                      </p:nvPicPr>
                      <p:blipFill>
                        <a:blip r:embed="rId4"/>
                        <a:stretch>
                          <a:fillRect/>
                        </a:stretch>
                      </p:blipFill>
                      <p:spPr>
                        <a:xfrm>
                          <a:off x="0" y="1127125"/>
                          <a:ext cx="8518525" cy="3336925"/>
                        </a:xfrm>
                        <a:prstGeom prst="rect">
                          <a:avLst/>
                        </a:prstGeom>
                      </p:spPr>
                    </p:pic>
                  </p:oleObj>
                </mc:Fallback>
              </mc:AlternateContent>
            </a:graphicData>
          </a:graphic>
        </p:graphicFrame>
        <p:sp>
          <p:nvSpPr>
            <p:cNvPr id="2" name="Rounded Rectangle 1"/>
            <p:cNvSpPr/>
            <p:nvPr/>
          </p:nvSpPr>
          <p:spPr>
            <a:xfrm>
              <a:off x="7323138" y="1104840"/>
              <a:ext cx="1219200" cy="33528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2209800" y="4499035"/>
            <a:ext cx="6248400" cy="646331"/>
          </a:xfrm>
          <a:prstGeom prst="rect">
            <a:avLst/>
          </a:prstGeom>
        </p:spPr>
        <p:txBody>
          <a:bodyPr wrap="square">
            <a:spAutoFit/>
          </a:bodyPr>
          <a:lstStyle/>
          <a:p>
            <a:r>
              <a:rPr lang="en-US" dirty="0"/>
              <a:t>Intended to cover costs of equipment, supplies, and personnel needed to perform service; </a:t>
            </a:r>
            <a:r>
              <a:rPr lang="en-US" u="sng" dirty="0"/>
              <a:t>not physician time</a:t>
            </a:r>
          </a:p>
        </p:txBody>
      </p:sp>
      <p:sp>
        <p:nvSpPr>
          <p:cNvPr id="13" name="Oval 12">
            <a:extLst>
              <a:ext uri="{FF2B5EF4-FFF2-40B4-BE49-F238E27FC236}">
                <a16:creationId xmlns="" xmlns:a16="http://schemas.microsoft.com/office/drawing/2014/main" id="{291F3AEA-EB7D-7140-9F43-C1FD93DA66FC}"/>
              </a:ext>
            </a:extLst>
          </p:cNvPr>
          <p:cNvSpPr/>
          <p:nvPr/>
        </p:nvSpPr>
        <p:spPr>
          <a:xfrm>
            <a:off x="4738687" y="2412778"/>
            <a:ext cx="9144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8A1F607D-640A-894D-A7A1-BE18516FC0E1}"/>
              </a:ext>
            </a:extLst>
          </p:cNvPr>
          <p:cNvSpPr/>
          <p:nvPr/>
        </p:nvSpPr>
        <p:spPr>
          <a:xfrm>
            <a:off x="6681787" y="2412940"/>
            <a:ext cx="9144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6DA1595C-818B-B24E-9899-8DF65211B765}"/>
              </a:ext>
            </a:extLst>
          </p:cNvPr>
          <p:cNvSpPr/>
          <p:nvPr/>
        </p:nvSpPr>
        <p:spPr>
          <a:xfrm>
            <a:off x="3733800" y="2419350"/>
            <a:ext cx="9144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E4F29FF2-DBF7-134B-9ED4-4CF12AB81AF8}"/>
              </a:ext>
            </a:extLst>
          </p:cNvPr>
          <p:cNvSpPr/>
          <p:nvPr/>
        </p:nvSpPr>
        <p:spPr>
          <a:xfrm>
            <a:off x="6681787" y="3063845"/>
            <a:ext cx="914400" cy="381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3C9A934D-3787-9043-9BBA-B0F0573DE258}"/>
              </a:ext>
            </a:extLst>
          </p:cNvPr>
          <p:cNvSpPr/>
          <p:nvPr/>
        </p:nvSpPr>
        <p:spPr>
          <a:xfrm>
            <a:off x="3733800" y="3790950"/>
            <a:ext cx="914400" cy="4572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603E71B9-8BDE-084E-AACA-2360A09539C4}"/>
              </a:ext>
            </a:extLst>
          </p:cNvPr>
          <p:cNvSpPr/>
          <p:nvPr/>
        </p:nvSpPr>
        <p:spPr>
          <a:xfrm>
            <a:off x="4724400" y="3790950"/>
            <a:ext cx="914400" cy="4572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6E91E8FF-69AB-7449-BBBB-6834422BDCD2}"/>
              </a:ext>
            </a:extLst>
          </p:cNvPr>
          <p:cNvSpPr/>
          <p:nvPr/>
        </p:nvSpPr>
        <p:spPr>
          <a:xfrm>
            <a:off x="6705600" y="3798406"/>
            <a:ext cx="890587" cy="44974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 xmlns:a16="http://schemas.microsoft.com/office/drawing/2014/main" id="{D69F0221-A2EE-3640-B88B-A03289238474}"/>
              </a:ext>
            </a:extLst>
          </p:cNvPr>
          <p:cNvSpPr/>
          <p:nvPr/>
        </p:nvSpPr>
        <p:spPr>
          <a:xfrm>
            <a:off x="609600" y="2419350"/>
            <a:ext cx="762000" cy="3744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 xmlns:a16="http://schemas.microsoft.com/office/drawing/2014/main" id="{BD80F030-9651-8F4A-8FBD-4FE818B20083}"/>
              </a:ext>
            </a:extLst>
          </p:cNvPr>
          <p:cNvSpPr/>
          <p:nvPr/>
        </p:nvSpPr>
        <p:spPr>
          <a:xfrm>
            <a:off x="609600" y="3063845"/>
            <a:ext cx="762000" cy="374428"/>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 xmlns:a16="http://schemas.microsoft.com/office/drawing/2014/main" id="{706893CF-2DA1-D349-86B9-A438EE830ED9}"/>
              </a:ext>
            </a:extLst>
          </p:cNvPr>
          <p:cNvSpPr/>
          <p:nvPr/>
        </p:nvSpPr>
        <p:spPr>
          <a:xfrm>
            <a:off x="609600" y="3832336"/>
            <a:ext cx="762000" cy="37442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50D24705-DCB5-9345-89B6-55F00C869D91}"/>
              </a:ext>
            </a:extLst>
          </p:cNvPr>
          <p:cNvSpPr/>
          <p:nvPr/>
        </p:nvSpPr>
        <p:spPr>
          <a:xfrm>
            <a:off x="5638800" y="3028950"/>
            <a:ext cx="914400" cy="381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7707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CMR Reimbursement</a:t>
            </a:r>
          </a:p>
        </p:txBody>
      </p:sp>
      <p:sp>
        <p:nvSpPr>
          <p:cNvPr id="4" name="Title 1"/>
          <p:cNvSpPr txBox="1">
            <a:spLocks/>
          </p:cNvSpPr>
          <p:nvPr/>
        </p:nvSpPr>
        <p:spPr>
          <a:xfrm>
            <a:off x="76200" y="76200"/>
            <a:ext cx="4668520" cy="822960"/>
          </a:xfrm>
          <a:prstGeom prst="rect">
            <a:avLst/>
          </a:prstGeom>
        </p:spPr>
        <p:txBody>
          <a:bodyPr/>
          <a:lstStyle>
            <a:lvl1pPr algn="ctr" defTabSz="816306" rtl="0" eaLnBrk="1" latinLnBrk="0" hangingPunct="1">
              <a:spcBef>
                <a:spcPct val="0"/>
              </a:spcBef>
              <a:buNone/>
              <a:defRPr sz="2800" b="1" kern="1200">
                <a:solidFill>
                  <a:srgbClr val="C00000"/>
                </a:solidFill>
                <a:latin typeface="+mj-lt"/>
                <a:ea typeface="+mj-ea"/>
                <a:cs typeface="+mj-cs"/>
              </a:defRPr>
            </a:lvl1pPr>
          </a:lstStyle>
          <a:p>
            <a:pPr marL="0" marR="0" lvl="0" indent="0" algn="ctr" defTabSz="816306"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C00000"/>
              </a:solidFill>
              <a:effectLst/>
              <a:uLnTx/>
              <a:uFillTx/>
              <a:latin typeface="Calibri"/>
              <a:ea typeface="+mj-ea"/>
              <a:cs typeface="+mj-cs"/>
            </a:endParaRPr>
          </a:p>
        </p:txBody>
      </p:sp>
      <p:sp>
        <p:nvSpPr>
          <p:cNvPr id="5" name="TextBox 4"/>
          <p:cNvSpPr txBox="1"/>
          <p:nvPr/>
        </p:nvSpPr>
        <p:spPr>
          <a:xfrm>
            <a:off x="1181100" y="4221420"/>
            <a:ext cx="6917278" cy="400110"/>
          </a:xfrm>
          <a:prstGeom prst="rect">
            <a:avLst/>
          </a:prstGeom>
          <a:noFill/>
        </p:spPr>
        <p:txBody>
          <a:bodyPr wrap="non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CMR reimbursement unfavorable compared to Echo and SPECT</a:t>
            </a:r>
          </a:p>
        </p:txBody>
      </p:sp>
      <p:sp>
        <p:nvSpPr>
          <p:cNvPr id="6" name="TextBox 5"/>
          <p:cNvSpPr txBox="1"/>
          <p:nvPr/>
        </p:nvSpPr>
        <p:spPr>
          <a:xfrm>
            <a:off x="77777" y="742950"/>
            <a:ext cx="7522509" cy="400110"/>
          </a:xfrm>
          <a:prstGeom prst="rect">
            <a:avLst/>
          </a:prstGeom>
          <a:noFill/>
        </p:spPr>
        <p:txBody>
          <a:bodyPr wrap="non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Medicare/Medicaid Outpatient Payment System (OPPS) Technical Fees</a:t>
            </a:r>
          </a:p>
        </p:txBody>
      </p:sp>
      <p:graphicFrame>
        <p:nvGraphicFramePr>
          <p:cNvPr id="7" name="Table 6"/>
          <p:cNvGraphicFramePr>
            <a:graphicFrameLocks noGrp="1"/>
          </p:cNvGraphicFramePr>
          <p:nvPr>
            <p:extLst>
              <p:ext uri="{D42A27DB-BD31-4B8C-83A1-F6EECF244321}">
                <p14:modId xmlns:p14="http://schemas.microsoft.com/office/powerpoint/2010/main" val="3734564999"/>
              </p:ext>
            </p:extLst>
          </p:nvPr>
        </p:nvGraphicFramePr>
        <p:xfrm>
          <a:off x="152400" y="1352549"/>
          <a:ext cx="8839200" cy="2891977"/>
        </p:xfrm>
        <a:graphic>
          <a:graphicData uri="http://schemas.openxmlformats.org/drawingml/2006/table">
            <a:tbl>
              <a:tblPr/>
              <a:tblGrid>
                <a:gridCol w="1734424">
                  <a:extLst>
                    <a:ext uri="{9D8B030D-6E8A-4147-A177-3AD203B41FA5}">
                      <a16:colId xmlns="" xmlns:a16="http://schemas.microsoft.com/office/drawing/2014/main" val="20000"/>
                    </a:ext>
                  </a:extLst>
                </a:gridCol>
                <a:gridCol w="986553">
                  <a:extLst>
                    <a:ext uri="{9D8B030D-6E8A-4147-A177-3AD203B41FA5}">
                      <a16:colId xmlns="" xmlns:a16="http://schemas.microsoft.com/office/drawing/2014/main" val="20001"/>
                    </a:ext>
                  </a:extLst>
                </a:gridCol>
                <a:gridCol w="2283394">
                  <a:extLst>
                    <a:ext uri="{9D8B030D-6E8A-4147-A177-3AD203B41FA5}">
                      <a16:colId xmlns="" xmlns:a16="http://schemas.microsoft.com/office/drawing/2014/main" val="20002"/>
                    </a:ext>
                  </a:extLst>
                </a:gridCol>
                <a:gridCol w="1209324">
                  <a:extLst>
                    <a:ext uri="{9D8B030D-6E8A-4147-A177-3AD203B41FA5}">
                      <a16:colId xmlns="" xmlns:a16="http://schemas.microsoft.com/office/drawing/2014/main" val="20003"/>
                    </a:ext>
                  </a:extLst>
                </a:gridCol>
                <a:gridCol w="1583259">
                  <a:extLst>
                    <a:ext uri="{9D8B030D-6E8A-4147-A177-3AD203B41FA5}">
                      <a16:colId xmlns="" xmlns:a16="http://schemas.microsoft.com/office/drawing/2014/main" val="20004"/>
                    </a:ext>
                  </a:extLst>
                </a:gridCol>
                <a:gridCol w="1042246">
                  <a:extLst>
                    <a:ext uri="{9D8B030D-6E8A-4147-A177-3AD203B41FA5}">
                      <a16:colId xmlns="" xmlns:a16="http://schemas.microsoft.com/office/drawing/2014/main" val="20005"/>
                    </a:ext>
                  </a:extLst>
                </a:gridCol>
              </a:tblGrid>
              <a:tr h="487168">
                <a:tc>
                  <a:txBody>
                    <a:bodyPr/>
                    <a:lstStyle/>
                    <a:p>
                      <a:pPr algn="l" fontAlgn="ctr"/>
                      <a:r>
                        <a:rPr lang="en-US" sz="1000" b="1" i="0" u="none" strike="noStrike" dirty="0">
                          <a:solidFill>
                            <a:srgbClr val="000000"/>
                          </a:solidFill>
                          <a:effectLst/>
                          <a:latin typeface="Arial"/>
                        </a:rPr>
                        <a:t>CMR Code Description</a:t>
                      </a:r>
                    </a:p>
                  </a:txBody>
                  <a:tcPr marL="4543" marR="4543" marT="45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00"/>
                          </a:solidFill>
                          <a:effectLst/>
                          <a:latin typeface="Arial"/>
                        </a:rPr>
                        <a:t>2018 </a:t>
                      </a:r>
                      <a:r>
                        <a:rPr lang="en-US" sz="1000" b="1" i="0" u="none" strike="noStrike" dirty="0">
                          <a:solidFill>
                            <a:srgbClr val="000000"/>
                          </a:solidFill>
                          <a:effectLst/>
                          <a:latin typeface="Arial"/>
                        </a:rPr>
                        <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Technical Fee</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Arial"/>
                        </a:rPr>
                        <a:t>Echo Code Description</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00"/>
                          </a:solidFill>
                          <a:effectLst/>
                          <a:latin typeface="Arial"/>
                        </a:rPr>
                        <a:t>2018 </a:t>
                      </a:r>
                      <a:r>
                        <a:rPr lang="en-US" sz="1000" b="1" i="0" u="none" strike="noStrike" dirty="0">
                          <a:solidFill>
                            <a:srgbClr val="000000"/>
                          </a:solidFill>
                          <a:effectLst/>
                          <a:latin typeface="Arial"/>
                        </a:rPr>
                        <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Technical Fee</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Arial"/>
                        </a:rPr>
                        <a:t>Nuclear code description</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effectLst/>
                          <a:latin typeface="Arial"/>
                        </a:rPr>
                        <a:t>2018 </a:t>
                      </a:r>
                      <a:r>
                        <a:rPr lang="en-US" sz="1000" b="1" i="0" u="none" strike="noStrike" dirty="0">
                          <a:solidFill>
                            <a:srgbClr val="000000"/>
                          </a:solidFill>
                          <a:effectLst/>
                          <a:latin typeface="Arial"/>
                        </a:rPr>
                        <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Technical Fee</a:t>
                      </a:r>
                    </a:p>
                  </a:txBody>
                  <a:tcPr marL="4543" marR="4543" marT="45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extLst>
                  <a:ext uri="{0D108BD9-81ED-4DB2-BD59-A6C34878D82A}">
                    <a16:rowId xmlns="" xmlns:a16="http://schemas.microsoft.com/office/drawing/2014/main" val="10000"/>
                  </a:ext>
                </a:extLst>
              </a:tr>
              <a:tr h="649555">
                <a:tc>
                  <a:txBody>
                    <a:bodyPr/>
                    <a:lstStyle/>
                    <a:p>
                      <a:pPr algn="l" fontAlgn="ctr"/>
                      <a:r>
                        <a:rPr lang="en-US" sz="1000" b="1" i="0" u="none" strike="noStrike" dirty="0">
                          <a:solidFill>
                            <a:srgbClr val="000000"/>
                          </a:solidFill>
                          <a:effectLst/>
                          <a:latin typeface="Arial"/>
                        </a:rPr>
                        <a:t>75557</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CMR morphology and function without contrast</a:t>
                      </a:r>
                    </a:p>
                  </a:txBody>
                  <a:tcPr marL="4543" marR="4543" marT="45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000000"/>
                          </a:solidFill>
                          <a:effectLst/>
                          <a:latin typeface="Arial"/>
                        </a:rPr>
                        <a:t>$</a:t>
                      </a:r>
                      <a:r>
                        <a:rPr lang="en-US" sz="1000" b="1" i="0" u="none" strike="noStrike" dirty="0" smtClean="0">
                          <a:solidFill>
                            <a:srgbClr val="000000"/>
                          </a:solidFill>
                          <a:effectLst/>
                          <a:latin typeface="Arial"/>
                        </a:rPr>
                        <a:t>230.56 </a:t>
                      </a:r>
                      <a:endParaRPr lang="en-US" sz="1000" b="1" i="0" u="none" strike="noStrike" dirty="0">
                        <a:solidFill>
                          <a:srgbClr val="000000"/>
                        </a:solidFill>
                        <a:effectLst/>
                        <a:latin typeface="Arial"/>
                      </a:endParaRP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000" b="1" i="0" u="none" strike="noStrike" dirty="0">
                          <a:solidFill>
                            <a:srgbClr val="000000"/>
                          </a:solidFill>
                          <a:effectLst/>
                          <a:latin typeface="Arial"/>
                        </a:rPr>
                        <a:t>93306</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Trans-thoracic </a:t>
                      </a:r>
                      <a:r>
                        <a:rPr lang="en-US" sz="1000" b="1" i="0" u="none" strike="noStrike" dirty="0" err="1">
                          <a:solidFill>
                            <a:srgbClr val="000000"/>
                          </a:solidFill>
                          <a:effectLst/>
                          <a:latin typeface="Arial"/>
                        </a:rPr>
                        <a:t>echocardiography,w</a:t>
                      </a:r>
                      <a:r>
                        <a:rPr lang="en-US" sz="1000" b="1" i="0" u="none" strike="noStrike" dirty="0">
                          <a:solidFill>
                            <a:srgbClr val="000000"/>
                          </a:solidFill>
                          <a:effectLst/>
                          <a:latin typeface="Arial"/>
                        </a:rPr>
                        <a:t>/Doppler, complete</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000000"/>
                          </a:solidFill>
                          <a:effectLst/>
                          <a:latin typeface="Arial"/>
                        </a:rPr>
                        <a:t>$</a:t>
                      </a:r>
                      <a:r>
                        <a:rPr lang="en-US" sz="1000" b="1" i="0" u="none" strike="noStrike" dirty="0" smtClean="0">
                          <a:solidFill>
                            <a:srgbClr val="000000"/>
                          </a:solidFill>
                          <a:effectLst/>
                          <a:latin typeface="Arial"/>
                        </a:rPr>
                        <a:t>497.49 </a:t>
                      </a:r>
                      <a:endParaRPr lang="en-US" sz="1000" b="1" i="0" u="none" strike="noStrike" dirty="0">
                        <a:solidFill>
                          <a:srgbClr val="000000"/>
                        </a:solidFill>
                        <a:effectLst/>
                        <a:latin typeface="Arial"/>
                      </a:endParaRP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Arial"/>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a:rPr>
                        <a:t> </a:t>
                      </a:r>
                    </a:p>
                  </a:txBody>
                  <a:tcPr marL="4543" marR="4543" marT="45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 xmlns:a16="http://schemas.microsoft.com/office/drawing/2014/main" val="10001"/>
                  </a:ext>
                </a:extLst>
              </a:tr>
              <a:tr h="643703">
                <a:tc>
                  <a:txBody>
                    <a:bodyPr/>
                    <a:lstStyle/>
                    <a:p>
                      <a:pPr algn="l" fontAlgn="ctr"/>
                      <a:r>
                        <a:rPr lang="en-US" sz="1000" b="1" i="0" u="none" strike="noStrike" dirty="0">
                          <a:solidFill>
                            <a:srgbClr val="000000"/>
                          </a:solidFill>
                          <a:effectLst/>
                          <a:latin typeface="Arial"/>
                        </a:rPr>
                        <a:t>75559</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CMR morphology and function without contrast, with stress</a:t>
                      </a:r>
                    </a:p>
                  </a:txBody>
                  <a:tcPr marL="4543" marR="4543" marT="45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00"/>
                          </a:solidFill>
                          <a:effectLst/>
                          <a:latin typeface="Arial"/>
                        </a:rPr>
                        <a:t>$497.49 </a:t>
                      </a:r>
                      <a:endParaRPr lang="en-US" sz="1000" b="1" i="0" u="none" strike="noStrike" dirty="0">
                        <a:solidFill>
                          <a:srgbClr val="000000"/>
                        </a:solidFill>
                        <a:effectLst/>
                        <a:latin typeface="Arial"/>
                      </a:endParaRP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000" b="1" i="0" u="none" strike="noStrike" dirty="0">
                          <a:solidFill>
                            <a:srgbClr val="000000"/>
                          </a:solidFill>
                          <a:effectLst/>
                          <a:latin typeface="Arial"/>
                        </a:rPr>
                        <a:t>93351</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Trans-thoracic echo rest and stress with interpretation and report;</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000000"/>
                          </a:solidFill>
                          <a:effectLst/>
                          <a:latin typeface="Arial"/>
                        </a:rPr>
                        <a:t>$</a:t>
                      </a:r>
                      <a:r>
                        <a:rPr lang="en-US" sz="1000" b="1" i="0" u="none" strike="noStrike" dirty="0" smtClean="0">
                          <a:solidFill>
                            <a:srgbClr val="000000"/>
                          </a:solidFill>
                          <a:effectLst/>
                          <a:latin typeface="Arial"/>
                        </a:rPr>
                        <a:t>497.49 </a:t>
                      </a:r>
                      <a:endParaRPr lang="en-US" sz="1000" b="1" i="0" u="none" strike="noStrike" dirty="0">
                        <a:solidFill>
                          <a:srgbClr val="000000"/>
                        </a:solidFill>
                        <a:effectLst/>
                        <a:latin typeface="Arial"/>
                      </a:endParaRP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000" b="1" i="0" u="none" strike="noStrike">
                          <a:solidFill>
                            <a:srgbClr val="000000"/>
                          </a:solidFill>
                          <a:effectLst/>
                          <a:latin typeface="Arial"/>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a:rPr>
                        <a:t> </a:t>
                      </a:r>
                    </a:p>
                  </a:txBody>
                  <a:tcPr marL="4543" marR="4543" marT="45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 xmlns:a16="http://schemas.microsoft.com/office/drawing/2014/main" val="10002"/>
                  </a:ext>
                </a:extLst>
              </a:tr>
              <a:tr h="497408">
                <a:tc>
                  <a:txBody>
                    <a:bodyPr/>
                    <a:lstStyle/>
                    <a:p>
                      <a:pPr algn="l" fontAlgn="ctr"/>
                      <a:r>
                        <a:rPr lang="en-US" sz="1000" b="1" i="0" u="none" strike="noStrike" dirty="0">
                          <a:solidFill>
                            <a:srgbClr val="000000"/>
                          </a:solidFill>
                          <a:effectLst/>
                          <a:latin typeface="Arial"/>
                        </a:rPr>
                        <a:t>75561</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CMR morphology and function with contrast</a:t>
                      </a:r>
                    </a:p>
                  </a:txBody>
                  <a:tcPr marL="4543" marR="4543" marT="45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000000"/>
                          </a:solidFill>
                          <a:effectLst/>
                          <a:latin typeface="Arial"/>
                        </a:rPr>
                        <a:t>$456.34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000" b="1" i="0" u="none" strike="noStrike" dirty="0">
                          <a:solidFill>
                            <a:srgbClr val="000000"/>
                          </a:solidFill>
                          <a:effectLst/>
                          <a:latin typeface="Arial"/>
                        </a:rPr>
                        <a:t>C8929</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TTE w/contrast</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00"/>
                          </a:solidFill>
                          <a:effectLst/>
                          <a:latin typeface="Arial"/>
                        </a:rPr>
                        <a:t>$691.85 </a:t>
                      </a:r>
                      <a:endParaRPr lang="en-US" sz="1000" b="1" i="0" u="none" strike="noStrike" dirty="0">
                        <a:solidFill>
                          <a:srgbClr val="000000"/>
                        </a:solidFill>
                        <a:effectLst/>
                        <a:latin typeface="Arial"/>
                      </a:endParaRP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000" b="1" i="0" u="none" strike="noStrike" dirty="0">
                          <a:solidFill>
                            <a:srgbClr val="000000"/>
                          </a:solidFill>
                          <a:effectLst/>
                          <a:latin typeface="Arial"/>
                        </a:rPr>
                        <a:t>78472</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Gated MUGA study</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Arial"/>
                        </a:rPr>
                        <a:t>$</a:t>
                      </a:r>
                      <a:r>
                        <a:rPr lang="en-US" sz="1000" b="1" i="0" u="none" strike="noStrike" dirty="0" smtClean="0">
                          <a:solidFill>
                            <a:srgbClr val="000000"/>
                          </a:solidFill>
                          <a:effectLst/>
                          <a:latin typeface="Arial"/>
                        </a:rPr>
                        <a:t>353.49 </a:t>
                      </a:r>
                      <a:endParaRPr lang="en-US" sz="1000" b="1" i="0" u="none" strike="noStrike" dirty="0">
                        <a:solidFill>
                          <a:srgbClr val="000000"/>
                        </a:solidFill>
                        <a:effectLst/>
                        <a:latin typeface="Arial"/>
                      </a:endParaRPr>
                    </a:p>
                  </a:txBody>
                  <a:tcPr marL="4543" marR="4543" marT="45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 xmlns:a16="http://schemas.microsoft.com/office/drawing/2014/main" val="10003"/>
                  </a:ext>
                </a:extLst>
              </a:tr>
              <a:tr h="591037">
                <a:tc>
                  <a:txBody>
                    <a:bodyPr/>
                    <a:lstStyle/>
                    <a:p>
                      <a:pPr algn="l" fontAlgn="ctr"/>
                      <a:r>
                        <a:rPr lang="en-US" sz="1000" b="1" i="0" u="none" strike="noStrike" dirty="0">
                          <a:solidFill>
                            <a:srgbClr val="000000"/>
                          </a:solidFill>
                          <a:effectLst/>
                          <a:latin typeface="Arial"/>
                        </a:rPr>
                        <a:t>75563</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CMR morphology and function with contrast, with stress</a:t>
                      </a:r>
                    </a:p>
                  </a:txBody>
                  <a:tcPr marL="4543" marR="4543" marT="45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00"/>
                          </a:solidFill>
                          <a:effectLst/>
                          <a:latin typeface="Arial"/>
                        </a:rPr>
                        <a:t>$691.85 </a:t>
                      </a:r>
                      <a:endParaRPr lang="en-US" sz="1000" b="1" i="0" u="none" strike="noStrike" dirty="0">
                        <a:solidFill>
                          <a:srgbClr val="000000"/>
                        </a:solidFill>
                        <a:effectLst/>
                        <a:latin typeface="Arial"/>
                      </a:endParaRP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000" b="1" i="0" u="none" strike="noStrike" dirty="0">
                          <a:solidFill>
                            <a:srgbClr val="000000"/>
                          </a:solidFill>
                          <a:effectLst/>
                          <a:latin typeface="Arial"/>
                        </a:rPr>
                        <a:t>C8930</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TTE w/contrast, w/stress</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00"/>
                          </a:solidFill>
                          <a:effectLst/>
                          <a:latin typeface="Arial"/>
                        </a:rPr>
                        <a:t>$691.85 </a:t>
                      </a:r>
                      <a:endParaRPr lang="en-US" sz="1000" b="1" i="0" u="none" strike="noStrike" dirty="0">
                        <a:solidFill>
                          <a:srgbClr val="000000"/>
                        </a:solidFill>
                        <a:effectLst/>
                        <a:latin typeface="Arial"/>
                      </a:endParaRP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000" b="1" i="0" u="none" strike="noStrike" dirty="0">
                          <a:solidFill>
                            <a:srgbClr val="000000"/>
                          </a:solidFill>
                          <a:effectLst/>
                          <a:latin typeface="Arial"/>
                        </a:rPr>
                        <a:t>78452</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SPECT MPI, rest and stress (exercise or pharma)</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Arial"/>
                        </a:rPr>
                        <a:t>$</a:t>
                      </a:r>
                      <a:r>
                        <a:rPr lang="en-US" sz="1000" b="1" i="0" u="none" strike="noStrike" dirty="0" smtClean="0">
                          <a:solidFill>
                            <a:srgbClr val="000000"/>
                          </a:solidFill>
                          <a:effectLst/>
                          <a:latin typeface="Arial"/>
                        </a:rPr>
                        <a:t>1,229.38 </a:t>
                      </a:r>
                      <a:endParaRPr lang="en-US" sz="1000" b="1" i="0" u="none" strike="noStrike" dirty="0">
                        <a:solidFill>
                          <a:srgbClr val="000000"/>
                        </a:solidFill>
                        <a:effectLst/>
                        <a:latin typeface="Arial"/>
                      </a:endParaRPr>
                    </a:p>
                  </a:txBody>
                  <a:tcPr marL="4543" marR="4543" marT="45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extLst>
                  <a:ext uri="{0D108BD9-81ED-4DB2-BD59-A6C34878D82A}">
                    <a16:rowId xmlns="" xmlns:a16="http://schemas.microsoft.com/office/drawing/2014/main" val="10004"/>
                  </a:ext>
                </a:extLst>
              </a:tr>
            </a:tbl>
          </a:graphicData>
        </a:graphic>
      </p:graphicFrame>
      <p:sp>
        <p:nvSpPr>
          <p:cNvPr id="2" name="Rounded Rectangle 1"/>
          <p:cNvSpPr/>
          <p:nvPr/>
        </p:nvSpPr>
        <p:spPr>
          <a:xfrm>
            <a:off x="76200" y="1885950"/>
            <a:ext cx="6248400" cy="5334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p:nvSpPr>
        <p:spPr>
          <a:xfrm>
            <a:off x="76200" y="3105150"/>
            <a:ext cx="6248400" cy="5334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76200" y="3638550"/>
            <a:ext cx="8763000" cy="6096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00800" y="590550"/>
            <a:ext cx="2514600" cy="2585323"/>
          </a:xfrm>
          <a:prstGeom prst="rect">
            <a:avLst/>
          </a:prstGeom>
          <a:solidFill>
            <a:schemeClr val="accent6">
              <a:lumMod val="40000"/>
              <a:lumOff val="60000"/>
            </a:schemeClr>
          </a:solidFill>
          <a:ln w="19050" cmpd="sng">
            <a:solidFill>
              <a:schemeClr val="accent6">
                <a:lumMod val="75000"/>
              </a:schemeClr>
            </a:solidFill>
          </a:ln>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Equipment costs</a:t>
            </a:r>
          </a:p>
          <a:p>
            <a:pPr marL="285750" marR="0" lvl="0" indent="-285750" algn="l" defTabSz="914309"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MRI</a:t>
            </a:r>
          </a:p>
          <a:p>
            <a:pPr marL="742904" marR="0" lvl="1" indent="-285750" algn="l" defTabSz="914309"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~$1.4M purchase</a:t>
            </a:r>
          </a:p>
          <a:p>
            <a:pPr marL="742904" marR="0" lvl="1" indent="-285750" algn="l" defTabSz="914309"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~$125K service</a:t>
            </a:r>
          </a:p>
          <a:p>
            <a:pPr marL="285750" marR="0" lvl="0" indent="-285750" algn="l" defTabSz="914309"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Echo</a:t>
            </a:r>
          </a:p>
          <a:p>
            <a:pPr marL="742904" marR="0" lvl="1" indent="-285750" algn="l" defTabSz="914309"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~$180K purchase</a:t>
            </a:r>
          </a:p>
          <a:p>
            <a:pPr marL="742904" marR="0" lvl="1" indent="-285750" algn="l" defTabSz="914309"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~$12K service</a:t>
            </a:r>
          </a:p>
          <a:p>
            <a:pPr marL="285750" marR="0" lvl="0" indent="-285750" algn="l" defTabSz="914309"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SPECT</a:t>
            </a:r>
          </a:p>
          <a:p>
            <a:pPr marL="742904" marR="0" lvl="1" indent="-285750" algn="l" defTabSz="914309"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~$350K purchase</a:t>
            </a:r>
          </a:p>
          <a:p>
            <a:pPr marL="742904" marR="0" lvl="1" indent="-285750" algn="l" defTabSz="914309"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~$40K service</a:t>
            </a:r>
          </a:p>
        </p:txBody>
      </p:sp>
    </p:spTree>
    <p:extLst>
      <p:ext uri="{BB962C8B-B14F-4D97-AF65-F5344CB8AC3E}">
        <p14:creationId xmlns:p14="http://schemas.microsoft.com/office/powerpoint/2010/main" val="3230389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550"/>
          </a:xfrm>
        </p:spPr>
        <p:txBody>
          <a:bodyPr>
            <a:noAutofit/>
          </a:bodyPr>
          <a:lstStyle/>
          <a:p>
            <a:pPr algn="ctr"/>
            <a:r>
              <a:rPr lang="en-US" dirty="0"/>
              <a:t>Example: 75561 CMR w/contrast, w/o stress</a:t>
            </a:r>
          </a:p>
        </p:txBody>
      </p:sp>
      <p:sp>
        <p:nvSpPr>
          <p:cNvPr id="3" name="Content Placeholder 2"/>
          <p:cNvSpPr>
            <a:spLocks noGrp="1"/>
          </p:cNvSpPr>
          <p:nvPr>
            <p:ph idx="1"/>
          </p:nvPr>
        </p:nvSpPr>
        <p:spPr/>
        <p:txBody>
          <a:bodyPr/>
          <a:lstStyle/>
          <a:p>
            <a:r>
              <a:rPr lang="en-US" dirty="0">
                <a:solidFill>
                  <a:schemeClr val="tx1"/>
                </a:solidFill>
              </a:rPr>
              <a:t>APC 5572 – Level 2 Imaging with Contrast </a:t>
            </a:r>
          </a:p>
          <a:p>
            <a:r>
              <a:rPr lang="en-US" dirty="0">
                <a:solidFill>
                  <a:schemeClr val="tx1"/>
                </a:solidFill>
              </a:rPr>
              <a:t>Payment = </a:t>
            </a:r>
            <a:r>
              <a:rPr lang="en-US" dirty="0"/>
              <a:t>$385.88 </a:t>
            </a:r>
            <a:r>
              <a:rPr lang="en-US" dirty="0">
                <a:solidFill>
                  <a:schemeClr val="tx1"/>
                </a:solidFill>
              </a:rPr>
              <a:t>(same for all codes in the APC)</a:t>
            </a:r>
          </a:p>
          <a:p>
            <a:r>
              <a:rPr lang="en-US" dirty="0"/>
              <a:t>75561</a:t>
            </a:r>
            <a:r>
              <a:rPr lang="en-US" dirty="0">
                <a:solidFill>
                  <a:schemeClr val="tx1"/>
                </a:solidFill>
              </a:rPr>
              <a:t> reported costs:</a:t>
            </a:r>
          </a:p>
          <a:p>
            <a:pPr lvl="1"/>
            <a:r>
              <a:rPr lang="en-US" b="1" dirty="0">
                <a:solidFill>
                  <a:srgbClr val="FF0000"/>
                </a:solidFill>
              </a:rPr>
              <a:t>Minimum $95.42 (!)</a:t>
            </a:r>
          </a:p>
          <a:p>
            <a:pPr lvl="1"/>
            <a:r>
              <a:rPr lang="en-US" dirty="0"/>
              <a:t>Maximum $1,854.37 (!)</a:t>
            </a:r>
          </a:p>
          <a:p>
            <a:pPr lvl="1"/>
            <a:r>
              <a:rPr lang="en-US" dirty="0"/>
              <a:t>Geometric mean $420.81</a:t>
            </a:r>
          </a:p>
          <a:p>
            <a:r>
              <a:rPr lang="en-US" dirty="0">
                <a:solidFill>
                  <a:schemeClr val="tx1"/>
                </a:solidFill>
              </a:rPr>
              <a:t>Other codes in this APC:</a:t>
            </a:r>
          </a:p>
          <a:p>
            <a:pPr lvl="1"/>
            <a:r>
              <a:rPr lang="en-US" dirty="0"/>
              <a:t>74182 MRI of the abdomen w/contrast</a:t>
            </a:r>
          </a:p>
          <a:p>
            <a:pPr lvl="1"/>
            <a:r>
              <a:rPr lang="en-US" dirty="0"/>
              <a:t>70548 MRA of the neck w/contrast</a:t>
            </a:r>
          </a:p>
          <a:p>
            <a:pPr lvl="1"/>
            <a:r>
              <a:rPr lang="en-US" dirty="0"/>
              <a:t>72149 MRI lumbar spine w/contrast</a:t>
            </a:r>
          </a:p>
          <a:p>
            <a:endParaRPr lang="en-US" dirty="0"/>
          </a:p>
        </p:txBody>
      </p:sp>
    </p:spTree>
    <p:extLst>
      <p:ext uri="{BB962C8B-B14F-4D97-AF65-F5344CB8AC3E}">
        <p14:creationId xmlns:p14="http://schemas.microsoft.com/office/powerpoint/2010/main" val="25972260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550"/>
          </a:xfrm>
        </p:spPr>
        <p:txBody>
          <a:bodyPr>
            <a:noAutofit/>
          </a:bodyPr>
          <a:lstStyle/>
          <a:p>
            <a:pPr algn="ctr"/>
            <a:r>
              <a:rPr lang="en-US" dirty="0"/>
              <a:t>Reimbursement Challenges - OPPS</a:t>
            </a:r>
          </a:p>
        </p:txBody>
      </p:sp>
      <p:sp>
        <p:nvSpPr>
          <p:cNvPr id="3" name="Content Placeholder 2"/>
          <p:cNvSpPr>
            <a:spLocks noGrp="1"/>
          </p:cNvSpPr>
          <p:nvPr>
            <p:ph idx="1"/>
          </p:nvPr>
        </p:nvSpPr>
        <p:spPr>
          <a:xfrm>
            <a:off x="762000" y="1047750"/>
            <a:ext cx="7772400" cy="3276600"/>
          </a:xfrm>
        </p:spPr>
        <p:txBody>
          <a:bodyPr>
            <a:normAutofit/>
          </a:bodyPr>
          <a:lstStyle/>
          <a:p>
            <a:pPr>
              <a:spcBef>
                <a:spcPts val="600"/>
              </a:spcBef>
            </a:pPr>
            <a:r>
              <a:rPr lang="en-US" dirty="0" smtClean="0">
                <a:solidFill>
                  <a:schemeClr val="tx1"/>
                </a:solidFill>
              </a:rPr>
              <a:t>APC placement is reviewed and revised annually by CMS</a:t>
            </a:r>
          </a:p>
          <a:p>
            <a:pPr>
              <a:spcBef>
                <a:spcPts val="600"/>
              </a:spcBef>
            </a:pPr>
            <a:r>
              <a:rPr lang="en-US" dirty="0" smtClean="0">
                <a:solidFill>
                  <a:schemeClr val="tx1"/>
                </a:solidFill>
              </a:rPr>
              <a:t>Every year, SCMR monitors and addresses with CMS any proposed changes in APC placement or APC restructuring, often partnering with other organizations (ACC, ACR, ASE).</a:t>
            </a:r>
            <a:br>
              <a:rPr lang="en-US" dirty="0" smtClean="0">
                <a:solidFill>
                  <a:schemeClr val="tx1"/>
                </a:solidFill>
              </a:rPr>
            </a:br>
            <a:endParaRPr lang="en-US" dirty="0">
              <a:solidFill>
                <a:schemeClr val="tx1"/>
              </a:solidFill>
            </a:endParaRPr>
          </a:p>
          <a:p>
            <a:pPr>
              <a:spcBef>
                <a:spcPts val="600"/>
              </a:spcBef>
            </a:pPr>
            <a:r>
              <a:rPr lang="en-US" dirty="0">
                <a:solidFill>
                  <a:schemeClr val="tx1"/>
                </a:solidFill>
              </a:rPr>
              <a:t>APC placement is </a:t>
            </a:r>
            <a:r>
              <a:rPr lang="en-US" u="sng" dirty="0">
                <a:solidFill>
                  <a:schemeClr val="tx1"/>
                </a:solidFill>
              </a:rPr>
              <a:t>almost purely based on reported charges</a:t>
            </a:r>
            <a:r>
              <a:rPr lang="en-US" dirty="0">
                <a:solidFill>
                  <a:schemeClr val="tx1"/>
                </a:solidFill>
              </a:rPr>
              <a:t>.</a:t>
            </a:r>
          </a:p>
          <a:p>
            <a:pPr>
              <a:spcBef>
                <a:spcPts val="600"/>
              </a:spcBef>
            </a:pPr>
            <a:r>
              <a:rPr lang="en-US" u="sng" dirty="0">
                <a:solidFill>
                  <a:schemeClr val="tx1"/>
                </a:solidFill>
              </a:rPr>
              <a:t>Systematic underreporting</a:t>
            </a:r>
            <a:r>
              <a:rPr lang="en-US" dirty="0">
                <a:solidFill>
                  <a:schemeClr val="tx1"/>
                </a:solidFill>
              </a:rPr>
              <a:t> of charges associated with CMR(!) </a:t>
            </a:r>
          </a:p>
          <a:p>
            <a:pPr>
              <a:lnSpc>
                <a:spcPct val="120000"/>
              </a:lnSpc>
              <a:spcBef>
                <a:spcPts val="600"/>
              </a:spcBef>
            </a:pPr>
            <a:endParaRPr lang="en-US" dirty="0"/>
          </a:p>
        </p:txBody>
      </p:sp>
    </p:spTree>
    <p:extLst>
      <p:ext uri="{BB962C8B-B14F-4D97-AF65-F5344CB8AC3E}">
        <p14:creationId xmlns:p14="http://schemas.microsoft.com/office/powerpoint/2010/main" val="36123921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550"/>
          </a:xfrm>
        </p:spPr>
        <p:txBody>
          <a:bodyPr>
            <a:noAutofit/>
          </a:bodyPr>
          <a:lstStyle/>
          <a:p>
            <a:pPr algn="ctr"/>
            <a:r>
              <a:rPr lang="en-US" dirty="0"/>
              <a:t>What is Medicare?</a:t>
            </a:r>
          </a:p>
        </p:txBody>
      </p:sp>
      <p:sp>
        <p:nvSpPr>
          <p:cNvPr id="3" name="Content Placeholder 2"/>
          <p:cNvSpPr>
            <a:spLocks noGrp="1"/>
          </p:cNvSpPr>
          <p:nvPr>
            <p:ph idx="1"/>
          </p:nvPr>
        </p:nvSpPr>
        <p:spPr>
          <a:xfrm>
            <a:off x="1143000" y="971550"/>
            <a:ext cx="7772400" cy="3527405"/>
          </a:xfrm>
        </p:spPr>
        <p:txBody>
          <a:bodyPr>
            <a:normAutofit/>
          </a:bodyPr>
          <a:lstStyle/>
          <a:p>
            <a:r>
              <a:rPr lang="en-US" sz="2400" dirty="0">
                <a:solidFill>
                  <a:schemeClr val="tx1"/>
                </a:solidFill>
              </a:rPr>
              <a:t>Medicare is health insurance for people:</a:t>
            </a:r>
          </a:p>
          <a:p>
            <a:pPr lvl="1"/>
            <a:r>
              <a:rPr lang="en-US" sz="2000" dirty="0">
                <a:solidFill>
                  <a:schemeClr val="tx1"/>
                </a:solidFill>
              </a:rPr>
              <a:t>65 and older</a:t>
            </a:r>
          </a:p>
          <a:p>
            <a:pPr lvl="1"/>
            <a:r>
              <a:rPr lang="en-US" sz="2000" dirty="0">
                <a:solidFill>
                  <a:schemeClr val="tx1"/>
                </a:solidFill>
              </a:rPr>
              <a:t>Under 65 with certain disabilities, e.g., ALS and end-stage renal disease</a:t>
            </a:r>
          </a:p>
          <a:p>
            <a:r>
              <a:rPr lang="en-US" sz="2400" dirty="0">
                <a:solidFill>
                  <a:schemeClr val="tx1"/>
                </a:solidFill>
              </a:rPr>
              <a:t>Medicare currently provides health insurance for</a:t>
            </a:r>
          </a:p>
          <a:p>
            <a:pPr lvl="1"/>
            <a:r>
              <a:rPr lang="en-US" sz="2000" dirty="0">
                <a:solidFill>
                  <a:schemeClr val="tx1"/>
                </a:solidFill>
              </a:rPr>
              <a:t>58.6 million US residents</a:t>
            </a:r>
          </a:p>
          <a:p>
            <a:pPr lvl="2"/>
            <a:r>
              <a:rPr lang="en-US" sz="2000" dirty="0">
                <a:solidFill>
                  <a:schemeClr val="tx1"/>
                </a:solidFill>
              </a:rPr>
              <a:t>49.3 million 65 and older</a:t>
            </a:r>
          </a:p>
          <a:p>
            <a:pPr lvl="2"/>
            <a:r>
              <a:rPr lang="en-US" sz="2000" dirty="0">
                <a:solidFill>
                  <a:schemeClr val="tx1"/>
                </a:solidFill>
              </a:rPr>
              <a:t>9.3 million with qualified disabilities</a:t>
            </a:r>
          </a:p>
          <a:p>
            <a:pPr lvl="1"/>
            <a:r>
              <a:rPr lang="en-US" sz="2000" dirty="0">
                <a:solidFill>
                  <a:schemeClr val="tx1"/>
                </a:solidFill>
              </a:rPr>
              <a:t>18% of the US population</a:t>
            </a:r>
          </a:p>
          <a:p>
            <a:endParaRPr lang="en-US" dirty="0"/>
          </a:p>
        </p:txBody>
      </p:sp>
    </p:spTree>
    <p:extLst>
      <p:ext uri="{BB962C8B-B14F-4D97-AF65-F5344CB8AC3E}">
        <p14:creationId xmlns:p14="http://schemas.microsoft.com/office/powerpoint/2010/main" val="9350623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550"/>
          </a:xfrm>
        </p:spPr>
        <p:txBody>
          <a:bodyPr>
            <a:normAutofit/>
          </a:bodyPr>
          <a:lstStyle/>
          <a:p>
            <a:r>
              <a:rPr lang="en-US" dirty="0"/>
              <a:t>Common Resources Utilized for Stress CMR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0327966"/>
              </p:ext>
            </p:extLst>
          </p:nvPr>
        </p:nvGraphicFramePr>
        <p:xfrm>
          <a:off x="1238693" y="1115069"/>
          <a:ext cx="6674589" cy="3638330"/>
        </p:xfrm>
        <a:graphic>
          <a:graphicData uri="http://schemas.openxmlformats.org/drawingml/2006/table">
            <a:tbl>
              <a:tblPr firstRow="1" bandRow="1">
                <a:tableStyleId>{B301B821-A1FF-4177-AEE7-76D212191A09}</a:tableStyleId>
              </a:tblPr>
              <a:tblGrid>
                <a:gridCol w="2224863">
                  <a:extLst>
                    <a:ext uri="{9D8B030D-6E8A-4147-A177-3AD203B41FA5}">
                      <a16:colId xmlns="" xmlns:a16="http://schemas.microsoft.com/office/drawing/2014/main" val="20000"/>
                    </a:ext>
                  </a:extLst>
                </a:gridCol>
                <a:gridCol w="2224863">
                  <a:extLst>
                    <a:ext uri="{9D8B030D-6E8A-4147-A177-3AD203B41FA5}">
                      <a16:colId xmlns="" xmlns:a16="http://schemas.microsoft.com/office/drawing/2014/main" val="20001"/>
                    </a:ext>
                  </a:extLst>
                </a:gridCol>
                <a:gridCol w="2224863">
                  <a:extLst>
                    <a:ext uri="{9D8B030D-6E8A-4147-A177-3AD203B41FA5}">
                      <a16:colId xmlns="" xmlns:a16="http://schemas.microsoft.com/office/drawing/2014/main" val="20002"/>
                    </a:ext>
                  </a:extLst>
                </a:gridCol>
              </a:tblGrid>
              <a:tr h="369350">
                <a:tc>
                  <a:txBody>
                    <a:bodyPr/>
                    <a:lstStyle/>
                    <a:p>
                      <a:pPr algn="ctr"/>
                      <a:r>
                        <a:rPr lang="en-US" sz="1200" dirty="0"/>
                        <a:t>Staff</a:t>
                      </a:r>
                    </a:p>
                  </a:txBody>
                  <a:tcPr marL="68580" marR="68580" marT="34290" marB="34290" anchor="b"/>
                </a:tc>
                <a:tc>
                  <a:txBody>
                    <a:bodyPr/>
                    <a:lstStyle/>
                    <a:p>
                      <a:pPr algn="ctr"/>
                      <a:r>
                        <a:rPr lang="en-US" sz="1200" dirty="0"/>
                        <a:t>Medical Supplies</a:t>
                      </a:r>
                    </a:p>
                  </a:txBody>
                  <a:tcPr marL="68580" marR="68580" marT="34290" marB="34290" anchor="b"/>
                </a:tc>
                <a:tc>
                  <a:txBody>
                    <a:bodyPr/>
                    <a:lstStyle/>
                    <a:p>
                      <a:pPr algn="ctr"/>
                      <a:r>
                        <a:rPr lang="en-US" sz="1200" dirty="0"/>
                        <a:t>Durable Equipment</a:t>
                      </a:r>
                    </a:p>
                  </a:txBody>
                  <a:tcPr marL="68580" marR="68580" marT="34290" marB="34290" anchor="b"/>
                </a:tc>
                <a:extLst>
                  <a:ext uri="{0D108BD9-81ED-4DB2-BD59-A6C34878D82A}">
                    <a16:rowId xmlns="" xmlns:a16="http://schemas.microsoft.com/office/drawing/2014/main" val="10000"/>
                  </a:ext>
                </a:extLst>
              </a:tr>
              <a:tr h="617220">
                <a:tc>
                  <a:txBody>
                    <a:bodyPr/>
                    <a:lstStyle/>
                    <a:p>
                      <a:pPr marL="285750" indent="-285750">
                        <a:buFont typeface="Arial" panose="020B0604020202020204" pitchFamily="34" charset="0"/>
                        <a:buChar char="•"/>
                      </a:pPr>
                      <a:r>
                        <a:rPr lang="en-US" sz="1200" dirty="0"/>
                        <a:t>Front</a:t>
                      </a:r>
                      <a:r>
                        <a:rPr lang="en-US" sz="1200" baseline="0" dirty="0"/>
                        <a:t> desk – Check-in, scheduling, screening, paperwork prep</a:t>
                      </a:r>
                      <a:endParaRPr lang="en-US" sz="1200" dirty="0"/>
                    </a:p>
                  </a:txBody>
                  <a:tcPr marL="68580" marR="68580" marT="34290" marB="34290"/>
                </a:tc>
                <a:tc>
                  <a:txBody>
                    <a:bodyPr/>
                    <a:lstStyle/>
                    <a:p>
                      <a:pPr marL="285750" indent="-285750">
                        <a:buFont typeface="Arial" panose="020B0604020202020204" pitchFamily="34" charset="0"/>
                        <a:buChar char="•"/>
                      </a:pPr>
                      <a:r>
                        <a:rPr lang="en-US" sz="1200" dirty="0"/>
                        <a:t>Alcohol</a:t>
                      </a:r>
                      <a:r>
                        <a:rPr lang="en-US" sz="1200" baseline="0" dirty="0"/>
                        <a:t> wipes</a:t>
                      </a:r>
                    </a:p>
                    <a:p>
                      <a:pPr marL="285750" indent="-285750">
                        <a:buFont typeface="Arial" panose="020B0604020202020204" pitchFamily="34" charset="0"/>
                        <a:buChar char="•"/>
                      </a:pPr>
                      <a:r>
                        <a:rPr lang="en-US" sz="1200" baseline="0" dirty="0"/>
                        <a:t>IV kit/18 g needle</a:t>
                      </a:r>
                    </a:p>
                    <a:p>
                      <a:pPr marL="285750" indent="-285750">
                        <a:buFont typeface="Arial" panose="020B0604020202020204" pitchFamily="34" charset="0"/>
                        <a:buChar char="•"/>
                      </a:pPr>
                      <a:r>
                        <a:rPr lang="en-US" sz="1200" baseline="0" dirty="0"/>
                        <a:t>10 ml syringes</a:t>
                      </a:r>
                      <a:endParaRPr lang="en-US" sz="1200" dirty="0"/>
                    </a:p>
                  </a:txBody>
                  <a:tcPr marL="68580" marR="68580" marT="34290" marB="34290"/>
                </a:tc>
                <a:tc>
                  <a:txBody>
                    <a:bodyPr/>
                    <a:lstStyle/>
                    <a:p>
                      <a:pPr marL="285750" indent="-285750">
                        <a:buFont typeface="Arial" panose="020B0604020202020204" pitchFamily="34" charset="0"/>
                        <a:buChar char="•"/>
                      </a:pPr>
                      <a:r>
                        <a:rPr lang="en-US" sz="1200" dirty="0"/>
                        <a:t>MRI scanner utilization</a:t>
                      </a:r>
                    </a:p>
                    <a:p>
                      <a:pPr marL="285750" indent="-285750">
                        <a:buFont typeface="Arial" panose="020B0604020202020204" pitchFamily="34" charset="0"/>
                        <a:buChar char="•"/>
                      </a:pPr>
                      <a:r>
                        <a:rPr lang="en-US" sz="1200" dirty="0"/>
                        <a:t>Power contrast injector</a:t>
                      </a:r>
                    </a:p>
                    <a:p>
                      <a:pPr marL="285750" indent="-285750">
                        <a:buFont typeface="Arial" panose="020B0604020202020204" pitchFamily="34" charset="0"/>
                        <a:buChar char="•"/>
                      </a:pPr>
                      <a:r>
                        <a:rPr lang="en-US" sz="1200" dirty="0"/>
                        <a:t>ECG cables</a:t>
                      </a:r>
                    </a:p>
                  </a:txBody>
                  <a:tcPr marL="68580" marR="68580" marT="34290" marB="34290"/>
                </a:tc>
                <a:extLst>
                  <a:ext uri="{0D108BD9-81ED-4DB2-BD59-A6C34878D82A}">
                    <a16:rowId xmlns="" xmlns:a16="http://schemas.microsoft.com/office/drawing/2014/main" val="10001"/>
                  </a:ext>
                </a:extLst>
              </a:tr>
              <a:tr h="800100">
                <a:tc>
                  <a:txBody>
                    <a:bodyPr/>
                    <a:lstStyle/>
                    <a:p>
                      <a:pPr marL="285750" indent="-285750">
                        <a:buFont typeface="Arial" panose="020B0604020202020204" pitchFamily="34" charset="0"/>
                        <a:buChar char="•"/>
                      </a:pPr>
                      <a:r>
                        <a:rPr lang="en-US" sz="1200" dirty="0"/>
                        <a:t>RN/LVN – IV placement, vital signs, medication administration, recovery</a:t>
                      </a:r>
                    </a:p>
                  </a:txBody>
                  <a:tcPr marL="68580" marR="68580" marT="34290" marB="34290"/>
                </a:tc>
                <a:tc>
                  <a:txBody>
                    <a:bodyPr/>
                    <a:lstStyle/>
                    <a:p>
                      <a:pPr marL="285750" indent="-285750">
                        <a:buFont typeface="Arial" panose="020B0604020202020204" pitchFamily="34" charset="0"/>
                        <a:buChar char="•"/>
                      </a:pPr>
                      <a:r>
                        <a:rPr lang="en-US" sz="1200" dirty="0" err="1"/>
                        <a:t>NaCl</a:t>
                      </a:r>
                      <a:r>
                        <a:rPr lang="en-US" sz="1200" baseline="0" dirty="0"/>
                        <a:t> flush syringes</a:t>
                      </a:r>
                    </a:p>
                    <a:p>
                      <a:pPr marL="285750" indent="-285750">
                        <a:buFont typeface="Arial" panose="020B0604020202020204" pitchFamily="34" charset="0"/>
                        <a:buChar char="•"/>
                      </a:pPr>
                      <a:r>
                        <a:rPr lang="en-US" sz="1200" baseline="0" dirty="0"/>
                        <a:t>ECG electrodes</a:t>
                      </a:r>
                    </a:p>
                    <a:p>
                      <a:pPr marL="285750" indent="-285750">
                        <a:buFont typeface="Arial" panose="020B0604020202020204" pitchFamily="34" charset="0"/>
                        <a:buChar char="•"/>
                      </a:pPr>
                      <a:r>
                        <a:rPr lang="en-US" sz="1200" baseline="0" dirty="0"/>
                        <a:t>Conductive Gel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IV tubing extension</a:t>
                      </a:r>
                      <a:endParaRPr lang="en-US" sz="1200" dirty="0"/>
                    </a:p>
                  </a:txBody>
                  <a:tcPr marL="68580" marR="68580" marT="34290" marB="34290"/>
                </a:tc>
                <a:tc>
                  <a:txBody>
                    <a:bodyPr/>
                    <a:lstStyle/>
                    <a:p>
                      <a:pPr marL="285750" indent="-285750">
                        <a:buFont typeface="Arial" panose="020B0604020202020204" pitchFamily="34" charset="0"/>
                        <a:buChar char="•"/>
                      </a:pPr>
                      <a:r>
                        <a:rPr lang="en-US" sz="1200" baseline="0" dirty="0"/>
                        <a:t>3D workstation software</a:t>
                      </a:r>
                    </a:p>
                    <a:p>
                      <a:pPr marL="285750" indent="-285750">
                        <a:buFont typeface="Arial" panose="020B0604020202020204" pitchFamily="34" charset="0"/>
                        <a:buChar char="•"/>
                      </a:pPr>
                      <a:r>
                        <a:rPr lang="en-US" sz="1200" baseline="0" dirty="0"/>
                        <a:t>PACS</a:t>
                      </a:r>
                    </a:p>
                    <a:p>
                      <a:pPr marL="285750" indent="-285750">
                        <a:buFont typeface="Arial" panose="020B0604020202020204" pitchFamily="34" charset="0"/>
                        <a:buChar char="•"/>
                      </a:pPr>
                      <a:r>
                        <a:rPr lang="en-US" sz="1200" baseline="0" dirty="0"/>
                        <a:t>High res monitors</a:t>
                      </a:r>
                    </a:p>
                    <a:p>
                      <a:pPr marL="285750" indent="-285750">
                        <a:buFont typeface="Arial" panose="020B0604020202020204" pitchFamily="34" charset="0"/>
                        <a:buChar char="•"/>
                      </a:pPr>
                      <a:r>
                        <a:rPr lang="en-US" sz="1200" baseline="0" dirty="0"/>
                        <a:t>Building costs/maintenance</a:t>
                      </a:r>
                      <a:endParaRPr lang="en-US" sz="1200" dirty="0"/>
                    </a:p>
                  </a:txBody>
                  <a:tcPr marL="68580" marR="68580" marT="34290" marB="34290"/>
                </a:tc>
                <a:extLst>
                  <a:ext uri="{0D108BD9-81ED-4DB2-BD59-A6C34878D82A}">
                    <a16:rowId xmlns="" xmlns:a16="http://schemas.microsoft.com/office/drawing/2014/main" val="10002"/>
                  </a:ext>
                </a:extLst>
              </a:tr>
              <a:tr h="434340">
                <a:tc>
                  <a:txBody>
                    <a:bodyPr/>
                    <a:lstStyle/>
                    <a:p>
                      <a:pPr marL="285750" indent="-285750">
                        <a:buFont typeface="Arial" panose="020B0604020202020204" pitchFamily="34" charset="0"/>
                        <a:buChar char="•"/>
                      </a:pPr>
                      <a:r>
                        <a:rPr lang="en-US" sz="1200" dirty="0"/>
                        <a:t>Technologist</a:t>
                      </a:r>
                      <a:r>
                        <a:rPr lang="en-US" sz="1200" baseline="0" dirty="0"/>
                        <a:t> – MRI suite prep, scan acquisition</a:t>
                      </a:r>
                      <a:endParaRPr lang="en-US" sz="1200" dirty="0"/>
                    </a:p>
                  </a:txBody>
                  <a:tcPr marL="68580" marR="68580" marT="34290" marB="34290"/>
                </a:tc>
                <a:tc>
                  <a:txBody>
                    <a:bodyPr/>
                    <a:lstStyle/>
                    <a:p>
                      <a:pPr marL="285750" indent="-285750">
                        <a:buFont typeface="Arial" panose="020B0604020202020204" pitchFamily="34" charset="0"/>
                        <a:buChar char="•"/>
                      </a:pPr>
                      <a:r>
                        <a:rPr lang="en-US" sz="1200" dirty="0"/>
                        <a:t>Gauze non-sterile</a:t>
                      </a:r>
                      <a:r>
                        <a:rPr lang="en-US" sz="1200" baseline="0" dirty="0"/>
                        <a:t> 2x2 in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err="1"/>
                        <a:t>Bandaid</a:t>
                      </a:r>
                      <a:endParaRPr lang="en-US" sz="1200" dirty="0"/>
                    </a:p>
                  </a:txBody>
                  <a:tcPr marL="68580" marR="68580" marT="34290" marB="34290"/>
                </a:tc>
                <a:tc>
                  <a:txBody>
                    <a:bodyPr/>
                    <a:lstStyle/>
                    <a:p>
                      <a:pPr marL="285750" indent="-285750">
                        <a:buFont typeface="Arial" panose="020B0604020202020204" pitchFamily="34" charset="0"/>
                        <a:buChar char="•"/>
                      </a:pPr>
                      <a:r>
                        <a:rPr lang="en-US" sz="1200" dirty="0"/>
                        <a:t>Scanner maintenance</a:t>
                      </a:r>
                    </a:p>
                    <a:p>
                      <a:pPr marL="285750" indent="-285750">
                        <a:buFont typeface="Arial" panose="020B0604020202020204" pitchFamily="34" charset="0"/>
                        <a:buChar char="•"/>
                      </a:pPr>
                      <a:r>
                        <a:rPr lang="en-US" sz="1200" dirty="0"/>
                        <a:t>Injector maintenance</a:t>
                      </a:r>
                    </a:p>
                  </a:txBody>
                  <a:tcPr marL="68580" marR="68580" marT="34290" marB="34290"/>
                </a:tc>
                <a:extLst>
                  <a:ext uri="{0D108BD9-81ED-4DB2-BD59-A6C34878D82A}">
                    <a16:rowId xmlns="" xmlns:a16="http://schemas.microsoft.com/office/drawing/2014/main" val="10003"/>
                  </a:ext>
                </a:extLst>
              </a:tr>
              <a:tr h="617220">
                <a:tc>
                  <a:txBody>
                    <a:bodyPr/>
                    <a:lstStyle/>
                    <a:p>
                      <a:endParaRPr lang="en-US" sz="1200"/>
                    </a:p>
                  </a:txBody>
                  <a:tcPr marL="68580" marR="68580" marT="34290" marB="34290"/>
                </a:tc>
                <a:tc>
                  <a:txBody>
                    <a:bodyPr/>
                    <a:lstStyle/>
                    <a:p>
                      <a:pPr marL="285750" indent="-285750">
                        <a:buFont typeface="Arial" panose="020B0604020202020204" pitchFamily="34" charset="0"/>
                        <a:buChar char="•"/>
                      </a:pPr>
                      <a:r>
                        <a:rPr lang="en-US" sz="1200" dirty="0"/>
                        <a:t>Adenosine (IV)</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Persantine</a:t>
                      </a:r>
                      <a:r>
                        <a:rPr lang="en-US" sz="1200" baseline="0" dirty="0"/>
                        <a:t> (IV)</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Dobutamine</a:t>
                      </a:r>
                      <a:r>
                        <a:rPr lang="en-US" sz="1200" baseline="0" dirty="0"/>
                        <a:t> (IV)</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Atropine (IV)</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Metoprolol (IV)</a:t>
                      </a:r>
                    </a:p>
                  </a:txBody>
                  <a:tcPr marL="68580" marR="68580" marT="34290" marB="34290"/>
                </a:tc>
                <a:tc>
                  <a:txBody>
                    <a:bodyPr/>
                    <a:lstStyle/>
                    <a:p>
                      <a:pPr marL="285750" indent="-285750">
                        <a:buFont typeface="Arial" panose="020B0604020202020204" pitchFamily="34" charset="0"/>
                        <a:buChar char="•"/>
                      </a:pPr>
                      <a:r>
                        <a:rPr lang="en-US" sz="1200" dirty="0"/>
                        <a:t>Software</a:t>
                      </a:r>
                      <a:r>
                        <a:rPr lang="en-US" sz="1200" baseline="0" dirty="0"/>
                        <a:t> upgrades</a:t>
                      </a:r>
                    </a:p>
                    <a:p>
                      <a:pPr marL="285750" indent="-285750">
                        <a:buFont typeface="Arial" panose="020B0604020202020204" pitchFamily="34" charset="0"/>
                        <a:buChar char="•"/>
                      </a:pPr>
                      <a:r>
                        <a:rPr lang="en-US" sz="1200" baseline="0" dirty="0"/>
                        <a:t>Specialized workstation software (Perfusion, Mapping, etc.)</a:t>
                      </a:r>
                      <a:endParaRPr lang="en-US" sz="1200" dirty="0"/>
                    </a:p>
                  </a:txBody>
                  <a:tcPr marL="68580" marR="68580" marT="34290" marB="34290"/>
                </a:tc>
                <a:extLst>
                  <a:ext uri="{0D108BD9-81ED-4DB2-BD59-A6C34878D82A}">
                    <a16:rowId xmlns="" xmlns:a16="http://schemas.microsoft.com/office/drawing/2014/main" val="10004"/>
                  </a:ext>
                </a:extLst>
              </a:tr>
              <a:tr h="434340">
                <a:tc>
                  <a:txBody>
                    <a:bodyPr/>
                    <a:lstStyle/>
                    <a:p>
                      <a:endParaRPr lang="en-US" sz="1200"/>
                    </a:p>
                  </a:txBody>
                  <a:tcPr marL="68580" marR="68580" marT="34290" marB="34290"/>
                </a:tc>
                <a:tc>
                  <a:txBody>
                    <a:bodyPr/>
                    <a:lstStyle/>
                    <a:p>
                      <a:pPr marL="285750" indent="-285750">
                        <a:buFont typeface="Arial" panose="020B0604020202020204" pitchFamily="34" charset="0"/>
                        <a:buChar char="•"/>
                      </a:pPr>
                      <a:r>
                        <a:rPr lang="en-US" sz="1200" baseline="0" dirty="0"/>
                        <a:t>MRI contrast agent</a:t>
                      </a:r>
                    </a:p>
                    <a:p>
                      <a:pPr marL="285750" indent="-285750">
                        <a:buFont typeface="Arial" panose="020B0604020202020204" pitchFamily="34" charset="0"/>
                        <a:buChar char="•"/>
                      </a:pPr>
                      <a:r>
                        <a:rPr lang="en-US" sz="1200" baseline="0" dirty="0"/>
                        <a:t>Sterile saline (injector)</a:t>
                      </a:r>
                      <a:endParaRPr lang="en-US" sz="1200" dirty="0"/>
                    </a:p>
                  </a:txBody>
                  <a:tcPr marL="68580" marR="68580" marT="34290" marB="34290"/>
                </a:tc>
                <a:tc>
                  <a:txBody>
                    <a:bodyPr/>
                    <a:lstStyle/>
                    <a:p>
                      <a:pPr marL="285750" indent="-285750">
                        <a:buFont typeface="Arial" panose="020B0604020202020204" pitchFamily="34" charset="0"/>
                        <a:buChar char="•"/>
                      </a:pPr>
                      <a:r>
                        <a:rPr lang="en-US" sz="1200" dirty="0"/>
                        <a:t>Insurance/Utilities</a:t>
                      </a:r>
                    </a:p>
                    <a:p>
                      <a:pPr marL="285750" indent="-285750">
                        <a:buFont typeface="Arial" panose="020B0604020202020204" pitchFamily="34" charset="0"/>
                        <a:buChar char="•"/>
                      </a:pPr>
                      <a:r>
                        <a:rPr lang="en-US" sz="1200" dirty="0"/>
                        <a:t>Janitorial</a:t>
                      </a:r>
                      <a:r>
                        <a:rPr lang="en-US" sz="1200" baseline="0" dirty="0"/>
                        <a:t> Services</a:t>
                      </a:r>
                      <a:endParaRPr lang="en-US" sz="1200" dirty="0"/>
                    </a:p>
                  </a:txBody>
                  <a:tcPr marL="68580" marR="68580" marT="34290" marB="3429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7276684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750"/>
          </a:xfrm>
        </p:spPr>
        <p:txBody>
          <a:bodyPr>
            <a:normAutofit/>
          </a:bodyPr>
          <a:lstStyle/>
          <a:p>
            <a:r>
              <a:rPr lang="en-US" dirty="0"/>
              <a:t>Common Resources Utilized for Stress CMR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8670293"/>
              </p:ext>
            </p:extLst>
          </p:nvPr>
        </p:nvGraphicFramePr>
        <p:xfrm>
          <a:off x="1086293" y="1274563"/>
          <a:ext cx="7143307" cy="2773240"/>
        </p:xfrm>
        <a:graphic>
          <a:graphicData uri="http://schemas.openxmlformats.org/drawingml/2006/table">
            <a:tbl>
              <a:tblPr firstRow="1" bandRow="1">
                <a:tableStyleId>{B301B821-A1FF-4177-AEE7-76D212191A09}</a:tableStyleId>
              </a:tblPr>
              <a:tblGrid>
                <a:gridCol w="2381102">
                  <a:extLst>
                    <a:ext uri="{9D8B030D-6E8A-4147-A177-3AD203B41FA5}">
                      <a16:colId xmlns="" xmlns:a16="http://schemas.microsoft.com/office/drawing/2014/main" val="20000"/>
                    </a:ext>
                  </a:extLst>
                </a:gridCol>
                <a:gridCol w="2504233">
                  <a:extLst>
                    <a:ext uri="{9D8B030D-6E8A-4147-A177-3AD203B41FA5}">
                      <a16:colId xmlns="" xmlns:a16="http://schemas.microsoft.com/office/drawing/2014/main" val="20001"/>
                    </a:ext>
                  </a:extLst>
                </a:gridCol>
                <a:gridCol w="2257972">
                  <a:extLst>
                    <a:ext uri="{9D8B030D-6E8A-4147-A177-3AD203B41FA5}">
                      <a16:colId xmlns="" xmlns:a16="http://schemas.microsoft.com/office/drawing/2014/main" val="20002"/>
                    </a:ext>
                  </a:extLst>
                </a:gridCol>
              </a:tblGrid>
              <a:tr h="369350">
                <a:tc>
                  <a:txBody>
                    <a:bodyPr/>
                    <a:lstStyle/>
                    <a:p>
                      <a:pPr algn="ctr"/>
                      <a:r>
                        <a:rPr lang="en-US" sz="1200" dirty="0"/>
                        <a:t>Staff</a:t>
                      </a:r>
                    </a:p>
                  </a:txBody>
                  <a:tcPr marL="68580" marR="68580" marT="34290" marB="34290" anchor="b"/>
                </a:tc>
                <a:tc>
                  <a:txBody>
                    <a:bodyPr/>
                    <a:lstStyle/>
                    <a:p>
                      <a:pPr algn="ctr"/>
                      <a:r>
                        <a:rPr lang="en-US" sz="1200" dirty="0"/>
                        <a:t>Medical Supplies</a:t>
                      </a:r>
                    </a:p>
                  </a:txBody>
                  <a:tcPr marL="68580" marR="68580" marT="34290" marB="34290" anchor="b"/>
                </a:tc>
                <a:tc>
                  <a:txBody>
                    <a:bodyPr/>
                    <a:lstStyle/>
                    <a:p>
                      <a:pPr algn="ctr"/>
                      <a:r>
                        <a:rPr lang="en-US" sz="1200" dirty="0"/>
                        <a:t>Durable Equipment</a:t>
                      </a:r>
                    </a:p>
                  </a:txBody>
                  <a:tcPr marL="68580" marR="68580" marT="34290" marB="34290" anchor="b"/>
                </a:tc>
                <a:extLst>
                  <a:ext uri="{0D108BD9-81ED-4DB2-BD59-A6C34878D82A}">
                    <a16:rowId xmlns="" xmlns:a16="http://schemas.microsoft.com/office/drawing/2014/main" val="10000"/>
                  </a:ext>
                </a:extLst>
              </a:tr>
              <a:tr h="434340">
                <a:tc>
                  <a:txBody>
                    <a:bodyPr/>
                    <a:lstStyle/>
                    <a:p>
                      <a:pPr marL="285750" indent="-285750">
                        <a:buFont typeface="Arial" panose="020B0604020202020204" pitchFamily="34" charset="0"/>
                        <a:buChar char="•"/>
                      </a:pPr>
                      <a:r>
                        <a:rPr lang="en-US" sz="1200" dirty="0"/>
                        <a:t>Front</a:t>
                      </a:r>
                      <a:r>
                        <a:rPr lang="en-US" sz="1200" baseline="0" dirty="0"/>
                        <a:t> desk – 15 min</a:t>
                      </a:r>
                      <a:endParaRPr lang="en-US" sz="1200" dirty="0"/>
                    </a:p>
                  </a:txBody>
                  <a:tcPr marL="68580" marR="68580" marT="34290" marB="34290"/>
                </a:tc>
                <a:tc>
                  <a:txBody>
                    <a:bodyPr/>
                    <a:lstStyle/>
                    <a:p>
                      <a:pPr marL="285750" indent="-285750">
                        <a:buFont typeface="Arial" panose="020B0604020202020204" pitchFamily="34" charset="0"/>
                        <a:buChar char="•"/>
                      </a:pPr>
                      <a:r>
                        <a:rPr lang="en-US" sz="1200" dirty="0"/>
                        <a:t>Supplies - $35.00/scan</a:t>
                      </a:r>
                    </a:p>
                    <a:p>
                      <a:pPr marL="285750" indent="-285750">
                        <a:buFont typeface="Arial" panose="020B0604020202020204" pitchFamily="34" charset="0"/>
                        <a:buChar char="•"/>
                      </a:pPr>
                      <a:endParaRPr lang="en-US" sz="1200" dirty="0"/>
                    </a:p>
                  </a:txBody>
                  <a:tcPr marL="68580" marR="68580" marT="34290" marB="34290"/>
                </a:tc>
                <a:tc>
                  <a:txBody>
                    <a:bodyPr/>
                    <a:lstStyle/>
                    <a:p>
                      <a:pPr marL="285750" indent="-285750">
                        <a:buFont typeface="Arial" panose="020B0604020202020204" pitchFamily="34" charset="0"/>
                        <a:buChar char="•"/>
                      </a:pPr>
                      <a:r>
                        <a:rPr lang="en-US" sz="1200" dirty="0"/>
                        <a:t>MRI</a:t>
                      </a:r>
                      <a:r>
                        <a:rPr lang="en-US" sz="1200" baseline="0" dirty="0"/>
                        <a:t> scanner - $150/scan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Contrast</a:t>
                      </a:r>
                      <a:r>
                        <a:rPr lang="en-US" sz="1200" baseline="0" dirty="0"/>
                        <a:t> Injector - $5/scan</a:t>
                      </a:r>
                      <a:endParaRPr lang="en-US" sz="1200" dirty="0"/>
                    </a:p>
                  </a:txBody>
                  <a:tcPr marL="68580" marR="68580" marT="34290" marB="34290"/>
                </a:tc>
                <a:extLst>
                  <a:ext uri="{0D108BD9-81ED-4DB2-BD59-A6C34878D82A}">
                    <a16:rowId xmlns="" xmlns:a16="http://schemas.microsoft.com/office/drawing/2014/main" val="10001"/>
                  </a:ext>
                </a:extLst>
              </a:tr>
              <a:tr h="982980">
                <a:tc>
                  <a:txBody>
                    <a:bodyPr/>
                    <a:lstStyle/>
                    <a:p>
                      <a:pPr marL="285750" indent="-285750">
                        <a:buFont typeface="Arial" panose="020B0604020202020204" pitchFamily="34" charset="0"/>
                        <a:buChar char="•"/>
                      </a:pPr>
                      <a:r>
                        <a:rPr lang="en-US" sz="1200" dirty="0"/>
                        <a:t>RN/LVN – 30-120 min</a:t>
                      </a:r>
                    </a:p>
                    <a:p>
                      <a:pPr marL="285750" indent="-285750">
                        <a:buFont typeface="Arial" panose="020B0604020202020204" pitchFamily="34" charset="0"/>
                        <a:buChar char="•"/>
                      </a:pPr>
                      <a:r>
                        <a:rPr lang="en-US" sz="1200" dirty="0"/>
                        <a:t>Supervisor – 15 min</a:t>
                      </a:r>
                    </a:p>
                  </a:txBody>
                  <a:tcPr marL="68580" marR="68580" marT="34290" marB="34290"/>
                </a:tc>
                <a:tc>
                  <a:txBody>
                    <a:bodyPr/>
                    <a:lstStyle/>
                    <a:p>
                      <a:pPr marL="285750" indent="-285750">
                        <a:buFont typeface="Arial" panose="020B0604020202020204" pitchFamily="34" charset="0"/>
                        <a:buChar char="•"/>
                      </a:pPr>
                      <a:r>
                        <a:rPr lang="en-US" sz="1200" dirty="0" err="1"/>
                        <a:t>Persantine</a:t>
                      </a:r>
                      <a:r>
                        <a:rPr lang="en-US" sz="1200" dirty="0"/>
                        <a:t> - $25/scan (IV)</a:t>
                      </a:r>
                    </a:p>
                    <a:p>
                      <a:pPr marL="285750" indent="-285750">
                        <a:buFont typeface="Arial" panose="020B0604020202020204" pitchFamily="34" charset="0"/>
                        <a:buChar char="•"/>
                      </a:pPr>
                      <a:r>
                        <a:rPr lang="en-US" sz="1200" dirty="0"/>
                        <a:t>Adenosine</a:t>
                      </a:r>
                      <a:r>
                        <a:rPr lang="en-US" sz="1200" baseline="0" dirty="0"/>
                        <a:t> - $150/scan (IV)</a:t>
                      </a:r>
                    </a:p>
                    <a:p>
                      <a:pPr marL="285750" indent="-285750">
                        <a:buFont typeface="Arial" panose="020B0604020202020204" pitchFamily="34" charset="0"/>
                        <a:buChar char="•"/>
                      </a:pPr>
                      <a:r>
                        <a:rPr lang="en-US" sz="1200" baseline="0" dirty="0"/>
                        <a:t>Atropine - $20/2 mg IV</a:t>
                      </a:r>
                    </a:p>
                    <a:p>
                      <a:pPr marL="285750" marR="0" lvl="0" indent="-285750" algn="l" defTabSz="8163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Metoprolol tartrate - $7/15 mg IV</a:t>
                      </a:r>
                    </a:p>
                  </a:txBody>
                  <a:tcPr marL="68580" marR="68580" marT="34290" marB="34290"/>
                </a:tc>
                <a:tc>
                  <a:txBody>
                    <a:bodyPr/>
                    <a:lstStyle/>
                    <a:p>
                      <a:pPr marL="285750" indent="-285750">
                        <a:buFont typeface="Arial" panose="020B0604020202020204" pitchFamily="34" charset="0"/>
                        <a:buChar char="•"/>
                      </a:pPr>
                      <a:r>
                        <a:rPr lang="en-US" sz="1200" baseline="0" dirty="0"/>
                        <a:t>Workstation Software - $10/scan</a:t>
                      </a:r>
                    </a:p>
                    <a:p>
                      <a:pPr marL="285750" indent="-285750">
                        <a:buFont typeface="Arial" panose="020B0604020202020204" pitchFamily="34" charset="0"/>
                        <a:buChar char="•"/>
                      </a:pPr>
                      <a:r>
                        <a:rPr lang="en-US" sz="1200" baseline="0" dirty="0"/>
                        <a:t>PACS - $3.50/scan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Building costs/maintenance - $5/scan</a:t>
                      </a:r>
                      <a:endParaRPr lang="en-US" sz="1200" dirty="0"/>
                    </a:p>
                  </a:txBody>
                  <a:tcPr marL="68580" marR="68580" marT="34290" marB="34290"/>
                </a:tc>
                <a:extLst>
                  <a:ext uri="{0D108BD9-81ED-4DB2-BD59-A6C34878D82A}">
                    <a16:rowId xmlns="" xmlns:a16="http://schemas.microsoft.com/office/drawing/2014/main" val="10002"/>
                  </a:ext>
                </a:extLst>
              </a:tr>
              <a:tr h="617220">
                <a:tc>
                  <a:txBody>
                    <a:bodyPr/>
                    <a:lstStyle/>
                    <a:p>
                      <a:pPr marL="285750" indent="-285750">
                        <a:buFont typeface="Arial" panose="020B0604020202020204" pitchFamily="34" charset="0"/>
                        <a:buChar char="•"/>
                      </a:pPr>
                      <a:r>
                        <a:rPr lang="en-US" sz="1200" dirty="0"/>
                        <a:t>Technologist</a:t>
                      </a:r>
                      <a:r>
                        <a:rPr lang="en-US" sz="1200" baseline="0" dirty="0"/>
                        <a:t> – 45-60 min</a:t>
                      </a:r>
                      <a:endParaRPr lang="en-US" sz="1200" dirty="0"/>
                    </a:p>
                  </a:txBody>
                  <a:tcPr marL="68580" marR="68580" marT="34290" marB="34290"/>
                </a:tc>
                <a:tc>
                  <a:txBody>
                    <a:bodyPr/>
                    <a:lstStyle/>
                    <a:p>
                      <a:pPr marL="285750" indent="-285750">
                        <a:buFont typeface="Arial" panose="020B0604020202020204" pitchFamily="34" charset="0"/>
                        <a:buChar char="•"/>
                      </a:pPr>
                      <a:r>
                        <a:rPr lang="en-US" sz="1200" baseline="0" dirty="0"/>
                        <a:t>MRI contrast - $200/scan</a:t>
                      </a:r>
                    </a:p>
                    <a:p>
                      <a:pPr marL="285750" indent="-285750">
                        <a:buFont typeface="Arial" panose="020B0604020202020204" pitchFamily="34" charset="0"/>
                        <a:buChar char="•"/>
                      </a:pPr>
                      <a:r>
                        <a:rPr lang="en-US" sz="1200" baseline="0" dirty="0"/>
                        <a:t>Sterile saline - $70/scan</a:t>
                      </a:r>
                      <a:endParaRPr lang="en-US" sz="1200" dirty="0"/>
                    </a:p>
                  </a:txBody>
                  <a:tcPr marL="68580" marR="68580" marT="34290" marB="34290"/>
                </a:tc>
                <a:tc>
                  <a:txBody>
                    <a:bodyPr/>
                    <a:lstStyle/>
                    <a:p>
                      <a:pPr marL="285750" indent="-285750">
                        <a:buFont typeface="Arial" panose="020B0604020202020204" pitchFamily="34" charset="0"/>
                        <a:buChar char="•"/>
                      </a:pPr>
                      <a:r>
                        <a:rPr lang="en-US" sz="1200" dirty="0"/>
                        <a:t>Insurance/Utilities - $5/scan</a:t>
                      </a:r>
                    </a:p>
                    <a:p>
                      <a:pPr marL="285750" indent="-285750">
                        <a:buFont typeface="Arial" panose="020B0604020202020204" pitchFamily="34" charset="0"/>
                        <a:buChar char="•"/>
                      </a:pPr>
                      <a:r>
                        <a:rPr lang="en-US" sz="1200" dirty="0"/>
                        <a:t>Maintenance</a:t>
                      </a:r>
                      <a:r>
                        <a:rPr lang="en-US" sz="1200" baseline="0" dirty="0"/>
                        <a:t> - $1.00/scan</a:t>
                      </a:r>
                      <a:endParaRPr lang="en-US" sz="1200" dirty="0"/>
                    </a:p>
                  </a:txBody>
                  <a:tcPr marL="68580" marR="68580" marT="34290" marB="34290"/>
                </a:tc>
                <a:extLst>
                  <a:ext uri="{0D108BD9-81ED-4DB2-BD59-A6C34878D82A}">
                    <a16:rowId xmlns="" xmlns:a16="http://schemas.microsoft.com/office/drawing/2014/main" val="10003"/>
                  </a:ext>
                </a:extLst>
              </a:tr>
              <a:tr h="369350">
                <a:tc>
                  <a:txBody>
                    <a:bodyPr/>
                    <a:lstStyle/>
                    <a:p>
                      <a:pPr algn="ctr"/>
                      <a:r>
                        <a:rPr lang="en-US" sz="1200" b="1" dirty="0"/>
                        <a:t>$100</a:t>
                      </a:r>
                    </a:p>
                  </a:txBody>
                  <a:tcPr marL="68580" marR="68580" marT="34290" marB="34290"/>
                </a:tc>
                <a:tc>
                  <a:txBody>
                    <a:bodyPr/>
                    <a:lstStyle/>
                    <a:p>
                      <a:pPr algn="ctr"/>
                      <a:r>
                        <a:rPr lang="en-US" sz="1200" b="1" dirty="0"/>
                        <a:t>$485 (max.)</a:t>
                      </a:r>
                    </a:p>
                  </a:txBody>
                  <a:tcPr marL="68580" marR="68580" marT="34290" marB="34290"/>
                </a:tc>
                <a:tc>
                  <a:txBody>
                    <a:bodyPr/>
                    <a:lstStyle/>
                    <a:p>
                      <a:pPr algn="ctr"/>
                      <a:r>
                        <a:rPr lang="en-US" sz="1200" b="1" dirty="0"/>
                        <a:t>$180</a:t>
                      </a:r>
                    </a:p>
                  </a:txBody>
                  <a:tcPr marL="68580" marR="68580" marT="34290" marB="34290"/>
                </a:tc>
                <a:extLst>
                  <a:ext uri="{0D108BD9-81ED-4DB2-BD59-A6C34878D82A}">
                    <a16:rowId xmlns="" xmlns:a16="http://schemas.microsoft.com/office/drawing/2014/main" val="10004"/>
                  </a:ext>
                </a:extLst>
              </a:tr>
            </a:tbl>
          </a:graphicData>
        </a:graphic>
      </p:graphicFrame>
      <p:sp>
        <p:nvSpPr>
          <p:cNvPr id="3" name="TextBox 2"/>
          <p:cNvSpPr txBox="1"/>
          <p:nvPr/>
        </p:nvSpPr>
        <p:spPr>
          <a:xfrm>
            <a:off x="1948416" y="4743707"/>
            <a:ext cx="5223245" cy="300082"/>
          </a:xfrm>
          <a:prstGeom prst="rect">
            <a:avLst/>
          </a:prstGeom>
          <a:noFill/>
        </p:spPr>
        <p:txBody>
          <a:bodyPr wrap="square" rtlCol="0">
            <a:spAutoFit/>
          </a:bodyPr>
          <a:lstStyle/>
          <a:p>
            <a:pPr algn="ctr"/>
            <a:r>
              <a:rPr lang="en-US" sz="1350" dirty="0"/>
              <a:t>Total relative resource costs </a:t>
            </a:r>
            <a:r>
              <a:rPr lang="en-US" sz="1350" b="1" dirty="0"/>
              <a:t>~$760 </a:t>
            </a:r>
            <a:r>
              <a:rPr lang="en-US" sz="1350" dirty="0"/>
              <a:t>(vs. </a:t>
            </a:r>
            <a:r>
              <a:rPr lang="en-US" sz="1350" b="1" dirty="0"/>
              <a:t>$485 for CCTA)</a:t>
            </a:r>
          </a:p>
        </p:txBody>
      </p:sp>
    </p:spTree>
    <p:extLst>
      <p:ext uri="{BB962C8B-B14F-4D97-AF65-F5344CB8AC3E}">
        <p14:creationId xmlns:p14="http://schemas.microsoft.com/office/powerpoint/2010/main" val="34210542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ACDDC2-7438-4AD4-8ED6-A5D0E6ACD829}"/>
              </a:ext>
            </a:extLst>
          </p:cNvPr>
          <p:cNvSpPr>
            <a:spLocks noGrp="1"/>
          </p:cNvSpPr>
          <p:nvPr>
            <p:ph type="title"/>
          </p:nvPr>
        </p:nvSpPr>
        <p:spPr/>
        <p:txBody>
          <a:bodyPr/>
          <a:lstStyle/>
          <a:p>
            <a:r>
              <a:rPr lang="en-US" dirty="0" smtClean="0"/>
              <a:t>How can we affect change?</a:t>
            </a:r>
            <a:endParaRPr lang="en-US" dirty="0"/>
          </a:p>
        </p:txBody>
      </p:sp>
      <p:sp>
        <p:nvSpPr>
          <p:cNvPr id="3" name="Content Placeholder 2">
            <a:extLst>
              <a:ext uri="{FF2B5EF4-FFF2-40B4-BE49-F238E27FC236}">
                <a16:creationId xmlns="" xmlns:a16="http://schemas.microsoft.com/office/drawing/2014/main" id="{11908853-DE02-440B-93E1-860993FF1162}"/>
              </a:ext>
            </a:extLst>
          </p:cNvPr>
          <p:cNvSpPr>
            <a:spLocks noGrp="1"/>
          </p:cNvSpPr>
          <p:nvPr>
            <p:ph idx="1"/>
          </p:nvPr>
        </p:nvSpPr>
        <p:spPr>
          <a:xfrm>
            <a:off x="381000" y="1019175"/>
            <a:ext cx="8412480" cy="3609975"/>
          </a:xfrm>
        </p:spPr>
        <p:txBody>
          <a:bodyPr>
            <a:normAutofit/>
          </a:bodyPr>
          <a:lstStyle/>
          <a:p>
            <a:r>
              <a:rPr lang="en-US" dirty="0">
                <a:solidFill>
                  <a:schemeClr val="tx1"/>
                </a:solidFill>
              </a:rPr>
              <a:t>“Garbage in = Garbage out” – We need </a:t>
            </a:r>
            <a:r>
              <a:rPr lang="en-US" u="sng" dirty="0">
                <a:solidFill>
                  <a:schemeClr val="tx1"/>
                </a:solidFill>
              </a:rPr>
              <a:t>accurate site CMS survey and billing reporting</a:t>
            </a:r>
          </a:p>
          <a:p>
            <a:r>
              <a:rPr lang="en-US" dirty="0">
                <a:solidFill>
                  <a:schemeClr val="tx1"/>
                </a:solidFill>
              </a:rPr>
              <a:t>Commission complex analysis of claims data</a:t>
            </a:r>
          </a:p>
          <a:p>
            <a:r>
              <a:rPr lang="en-US" dirty="0">
                <a:solidFill>
                  <a:schemeClr val="tx1"/>
                </a:solidFill>
              </a:rPr>
              <a:t>Identify under-reporting sites</a:t>
            </a:r>
          </a:p>
          <a:p>
            <a:r>
              <a:rPr lang="en-US" dirty="0">
                <a:solidFill>
                  <a:schemeClr val="tx1"/>
                </a:solidFill>
              </a:rPr>
              <a:t>Develop educational materials for facilities</a:t>
            </a:r>
          </a:p>
          <a:p>
            <a:r>
              <a:rPr lang="en-US" dirty="0">
                <a:solidFill>
                  <a:schemeClr val="tx1"/>
                </a:solidFill>
              </a:rPr>
              <a:t>Highlight importance of </a:t>
            </a:r>
            <a:r>
              <a:rPr lang="en-US" u="sng" dirty="0">
                <a:solidFill>
                  <a:schemeClr val="tx1"/>
                </a:solidFill>
              </a:rPr>
              <a:t>accurate capture of ALL components/costs </a:t>
            </a:r>
            <a:r>
              <a:rPr lang="en-US" dirty="0">
                <a:solidFill>
                  <a:schemeClr val="tx1"/>
                </a:solidFill>
              </a:rPr>
              <a:t>of a CMR service</a:t>
            </a:r>
          </a:p>
          <a:p>
            <a:r>
              <a:rPr lang="en-US" dirty="0" smtClean="0">
                <a:solidFill>
                  <a:schemeClr val="tx1"/>
                </a:solidFill>
              </a:rPr>
              <a:t>Present </a:t>
            </a:r>
            <a:r>
              <a:rPr lang="en-US" dirty="0">
                <a:solidFill>
                  <a:schemeClr val="tx1"/>
                </a:solidFill>
              </a:rPr>
              <a:t>data to CMS to justify enhanced APC placement</a:t>
            </a:r>
          </a:p>
        </p:txBody>
      </p:sp>
    </p:spTree>
    <p:extLst>
      <p:ext uri="{BB962C8B-B14F-4D97-AF65-F5344CB8AC3E}">
        <p14:creationId xmlns:p14="http://schemas.microsoft.com/office/powerpoint/2010/main" val="33980684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6BFD7A9-F59D-2E4B-8C50-B254A2F0455A}"/>
              </a:ext>
            </a:extLst>
          </p:cNvPr>
          <p:cNvSpPr>
            <a:spLocks noGrp="1"/>
          </p:cNvSpPr>
          <p:nvPr>
            <p:ph idx="1"/>
          </p:nvPr>
        </p:nvSpPr>
        <p:spPr/>
        <p:txBody>
          <a:bodyPr/>
          <a:lstStyle/>
          <a:p>
            <a:r>
              <a:rPr lang="en-US" dirty="0" smtClean="0">
                <a:solidFill>
                  <a:schemeClr val="tx1"/>
                </a:solidFill>
              </a:rPr>
              <a:t>Medicare reimbursement rates put CMR at a disadvantage to echo and nuclear from the hospital administrator perspective.</a:t>
            </a:r>
          </a:p>
          <a:p>
            <a:r>
              <a:rPr lang="en-US" dirty="0" smtClean="0">
                <a:solidFill>
                  <a:schemeClr val="tx1"/>
                </a:solidFill>
              </a:rPr>
              <a:t>These rates are reset annually in an arcane manner by CMS.</a:t>
            </a:r>
          </a:p>
          <a:p>
            <a:r>
              <a:rPr lang="en-US" dirty="0" smtClean="0">
                <a:solidFill>
                  <a:schemeClr val="tx1"/>
                </a:solidFill>
              </a:rPr>
              <a:t>SCMR continues to battle for appropriate APC placement and reimbursement.</a:t>
            </a:r>
          </a:p>
          <a:p>
            <a:r>
              <a:rPr lang="en-US" dirty="0">
                <a:solidFill>
                  <a:schemeClr val="tx1"/>
                </a:solidFill>
              </a:rPr>
              <a:t>T</a:t>
            </a:r>
            <a:r>
              <a:rPr lang="en-US" dirty="0" smtClean="0">
                <a:solidFill>
                  <a:schemeClr val="tx1"/>
                </a:solidFill>
              </a:rPr>
              <a:t>he only way to truly affect change is for hospitals to submit claims that accurately capture the costs of CMR.</a:t>
            </a:r>
            <a:endParaRPr lang="en-US" dirty="0">
              <a:solidFill>
                <a:schemeClr val="tx1"/>
              </a:solidFill>
            </a:endParaRPr>
          </a:p>
        </p:txBody>
      </p:sp>
      <p:sp>
        <p:nvSpPr>
          <p:cNvPr id="3" name="Title 2">
            <a:extLst>
              <a:ext uri="{FF2B5EF4-FFF2-40B4-BE49-F238E27FC236}">
                <a16:creationId xmlns="" xmlns:a16="http://schemas.microsoft.com/office/drawing/2014/main" id="{E4846EBE-FDA0-234F-869F-0E29FAB21F9E}"/>
              </a:ext>
            </a:extLst>
          </p:cNvPr>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4363198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550"/>
          </a:xfrm>
        </p:spPr>
        <p:txBody>
          <a:bodyPr>
            <a:noAutofit/>
          </a:bodyPr>
          <a:lstStyle/>
          <a:p>
            <a:pPr algn="ctr"/>
            <a:r>
              <a:rPr lang="en-US" dirty="0"/>
              <a:t>Geographic adjustment</a:t>
            </a:r>
          </a:p>
        </p:txBody>
      </p:sp>
      <p:sp>
        <p:nvSpPr>
          <p:cNvPr id="3" name="Content Placeholder 2"/>
          <p:cNvSpPr>
            <a:spLocks noGrp="1"/>
          </p:cNvSpPr>
          <p:nvPr>
            <p:ph idx="1"/>
          </p:nvPr>
        </p:nvSpPr>
        <p:spPr>
          <a:xfrm>
            <a:off x="1143000" y="971550"/>
            <a:ext cx="7772400" cy="3527405"/>
          </a:xfrm>
        </p:spPr>
        <p:txBody>
          <a:bodyPr>
            <a:normAutofit/>
          </a:bodyPr>
          <a:lstStyle/>
          <a:p>
            <a:r>
              <a:rPr lang="en-US" dirty="0">
                <a:solidFill>
                  <a:schemeClr val="tx1"/>
                </a:solidFill>
              </a:rPr>
              <a:t>Medicare’s payment system adjusts for local market conditions, using measures such as the area wage index (for hospitals and other facilities) and geographic practice cost indexes (for physicians). </a:t>
            </a:r>
            <a:br>
              <a:rPr lang="en-US" dirty="0">
                <a:solidFill>
                  <a:schemeClr val="tx1"/>
                </a:solidFill>
              </a:rPr>
            </a:br>
            <a:endParaRPr lang="en-US" dirty="0">
              <a:solidFill>
                <a:schemeClr val="tx1"/>
              </a:solidFill>
            </a:endParaRPr>
          </a:p>
          <a:p>
            <a:r>
              <a:rPr lang="en-US" dirty="0">
                <a:solidFill>
                  <a:schemeClr val="tx1"/>
                </a:solidFill>
              </a:rPr>
              <a:t>Example: 75561 (contrast CMR w/o stress), APC 5572</a:t>
            </a:r>
          </a:p>
          <a:p>
            <a:pPr lvl="1"/>
            <a:r>
              <a:rPr lang="en-US" dirty="0">
                <a:solidFill>
                  <a:schemeClr val="tx1"/>
                </a:solidFill>
              </a:rPr>
              <a:t>National Average: 	$385.88</a:t>
            </a:r>
          </a:p>
          <a:p>
            <a:pPr lvl="1"/>
            <a:r>
              <a:rPr lang="en-US" dirty="0">
                <a:solidFill>
                  <a:schemeClr val="tx1"/>
                </a:solidFill>
              </a:rPr>
              <a:t>New York City:		$465.85 (+ 20%)</a:t>
            </a:r>
          </a:p>
          <a:p>
            <a:pPr lvl="1"/>
            <a:r>
              <a:rPr lang="en-US" dirty="0">
                <a:solidFill>
                  <a:schemeClr val="tx1"/>
                </a:solidFill>
              </a:rPr>
              <a:t>West Virginia:		$331.10  (- 15%)</a:t>
            </a:r>
          </a:p>
        </p:txBody>
      </p:sp>
    </p:spTree>
    <p:extLst>
      <p:ext uri="{BB962C8B-B14F-4D97-AF65-F5344CB8AC3E}">
        <p14:creationId xmlns:p14="http://schemas.microsoft.com/office/powerpoint/2010/main" val="274176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550"/>
          </a:xfrm>
        </p:spPr>
        <p:txBody>
          <a:bodyPr>
            <a:noAutofit/>
          </a:bodyPr>
          <a:lstStyle/>
          <a:p>
            <a:pPr algn="ctr"/>
            <a:r>
              <a:rPr lang="en-US" dirty="0"/>
              <a:t>Reimbursement Challenges - OPPS</a:t>
            </a:r>
          </a:p>
        </p:txBody>
      </p:sp>
      <p:sp>
        <p:nvSpPr>
          <p:cNvPr id="3" name="Content Placeholder 2"/>
          <p:cNvSpPr>
            <a:spLocks noGrp="1"/>
          </p:cNvSpPr>
          <p:nvPr>
            <p:ph idx="1"/>
          </p:nvPr>
        </p:nvSpPr>
        <p:spPr>
          <a:xfrm>
            <a:off x="1143000" y="971550"/>
            <a:ext cx="7772400" cy="3527405"/>
          </a:xfrm>
        </p:spPr>
        <p:txBody>
          <a:bodyPr>
            <a:normAutofit/>
          </a:bodyPr>
          <a:lstStyle/>
          <a:p>
            <a:r>
              <a:rPr lang="en-US" dirty="0">
                <a:solidFill>
                  <a:schemeClr val="tx1"/>
                </a:solidFill>
              </a:rPr>
              <a:t>CMR lumped with services not clinically similar or in resource costs</a:t>
            </a:r>
          </a:p>
          <a:p>
            <a:r>
              <a:rPr lang="en-US" dirty="0">
                <a:solidFill>
                  <a:schemeClr val="tx1"/>
                </a:solidFill>
              </a:rPr>
              <a:t>Nuclear Imaging codes are carved out as separate APC groups despite clinical similarity to other imaging.</a:t>
            </a:r>
          </a:p>
          <a:p>
            <a:r>
              <a:rPr lang="en-US" dirty="0">
                <a:solidFill>
                  <a:schemeClr val="tx1"/>
                </a:solidFill>
              </a:rPr>
              <a:t>SCMR continues to fight APC placement</a:t>
            </a:r>
          </a:p>
          <a:p>
            <a:r>
              <a:rPr lang="en-US" dirty="0">
                <a:solidFill>
                  <a:schemeClr val="tx1"/>
                </a:solidFill>
              </a:rPr>
              <a:t>APC placement is almost purely based on reported charges.</a:t>
            </a:r>
          </a:p>
          <a:p>
            <a:r>
              <a:rPr lang="en-US" dirty="0">
                <a:solidFill>
                  <a:schemeClr val="tx1"/>
                </a:solidFill>
              </a:rPr>
              <a:t>Systematic underreporting of charges associated with CMR </a:t>
            </a:r>
          </a:p>
          <a:p>
            <a:endParaRPr lang="en-US" dirty="0"/>
          </a:p>
        </p:txBody>
      </p:sp>
    </p:spTree>
    <p:extLst>
      <p:ext uri="{BB962C8B-B14F-4D97-AF65-F5344CB8AC3E}">
        <p14:creationId xmlns:p14="http://schemas.microsoft.com/office/powerpoint/2010/main" val="4170814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50"/>
          </a:xfrm>
        </p:spPr>
        <p:txBody>
          <a:bodyPr>
            <a:noAutofit/>
          </a:bodyPr>
          <a:lstStyle/>
          <a:p>
            <a:pPr algn="ctr"/>
            <a:r>
              <a:rPr lang="en-US" dirty="0"/>
              <a:t>Determining the OPPS </a:t>
            </a:r>
            <a:br>
              <a:rPr lang="en-US" dirty="0"/>
            </a:br>
            <a:r>
              <a:rPr lang="en-US" dirty="0"/>
              <a:t>Payment Rates</a:t>
            </a:r>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961" t="31333" r="8822" b="16787"/>
          <a:stretch/>
        </p:blipFill>
        <p:spPr bwMode="auto">
          <a:xfrm>
            <a:off x="838200" y="1238606"/>
            <a:ext cx="7393524" cy="346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214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CMR</a:t>
            </a:r>
          </a:p>
        </p:txBody>
      </p:sp>
      <p:pic>
        <p:nvPicPr>
          <p:cNvPr id="6" name="Content Placeholder 3"/>
          <p:cNvPicPr>
            <a:picLocks noGrp="1" noChangeAspect="1"/>
          </p:cNvPicPr>
          <p:nvPr>
            <p:ph idx="1"/>
          </p:nvPr>
        </p:nvPicPr>
        <p:blipFill rotWithShape="1">
          <a:blip r:embed="rId2"/>
          <a:srcRect t="19869" r="54657" b="22180"/>
          <a:stretch/>
        </p:blipFill>
        <p:spPr>
          <a:xfrm>
            <a:off x="1371199" y="1143001"/>
            <a:ext cx="6401602" cy="3451622"/>
          </a:xfrm>
          <a:prstGeom prst="rect">
            <a:avLst/>
          </a:prstGeom>
        </p:spPr>
      </p:pic>
    </p:spTree>
    <p:extLst>
      <p:ext uri="{BB962C8B-B14F-4D97-AF65-F5344CB8AC3E}">
        <p14:creationId xmlns:p14="http://schemas.microsoft.com/office/powerpoint/2010/main" val="3489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Besides CMR</a:t>
            </a:r>
          </a:p>
        </p:txBody>
      </p:sp>
      <p:pic>
        <p:nvPicPr>
          <p:cNvPr id="8" name="Content Placeholder 3"/>
          <p:cNvPicPr>
            <a:picLocks noGrp="1" noChangeAspect="1"/>
          </p:cNvPicPr>
          <p:nvPr>
            <p:ph idx="1"/>
          </p:nvPr>
        </p:nvPicPr>
        <p:blipFill rotWithShape="1">
          <a:blip r:embed="rId2"/>
          <a:srcRect l="-1" t="18213" r="53726" b="23836"/>
          <a:stretch/>
        </p:blipFill>
        <p:spPr bwMode="auto">
          <a:xfrm>
            <a:off x="1305408" y="1143001"/>
            <a:ext cx="6533184" cy="3451622"/>
          </a:xfrm>
          <a:prstGeom prst="rect">
            <a:avLst/>
          </a:prstGeom>
          <a:noFill/>
          <a:ln w="9525">
            <a:noFill/>
            <a:miter lim="800000"/>
            <a:headEnd/>
            <a:tailEnd/>
          </a:ln>
        </p:spPr>
      </p:pic>
    </p:spTree>
    <p:extLst>
      <p:ext uri="{BB962C8B-B14F-4D97-AF65-F5344CB8AC3E}">
        <p14:creationId xmlns:p14="http://schemas.microsoft.com/office/powerpoint/2010/main" val="153266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86200" y="819150"/>
            <a:ext cx="5200230" cy="3886200"/>
          </a:xfrm>
          <a:prstGeom prst="rect">
            <a:avLst/>
          </a:prstGeom>
        </p:spPr>
      </p:pic>
      <p:sp>
        <p:nvSpPr>
          <p:cNvPr id="2" name="Title 1"/>
          <p:cNvSpPr>
            <a:spLocks noGrp="1"/>
          </p:cNvSpPr>
          <p:nvPr>
            <p:ph type="title"/>
          </p:nvPr>
        </p:nvSpPr>
        <p:spPr>
          <a:xfrm>
            <a:off x="0" y="0"/>
            <a:ext cx="9144000" cy="590550"/>
          </a:xfrm>
        </p:spPr>
        <p:txBody>
          <a:bodyPr>
            <a:noAutofit/>
          </a:bodyPr>
          <a:lstStyle/>
          <a:p>
            <a:pPr algn="ctr"/>
            <a:r>
              <a:rPr lang="en-US" dirty="0"/>
              <a:t>The Medicare population is growing</a:t>
            </a:r>
          </a:p>
        </p:txBody>
      </p:sp>
      <p:sp>
        <p:nvSpPr>
          <p:cNvPr id="3" name="Content Placeholder 2"/>
          <p:cNvSpPr>
            <a:spLocks noGrp="1"/>
          </p:cNvSpPr>
          <p:nvPr>
            <p:ph idx="1"/>
          </p:nvPr>
        </p:nvSpPr>
        <p:spPr>
          <a:xfrm>
            <a:off x="152400" y="1352550"/>
            <a:ext cx="3962400" cy="3527405"/>
          </a:xfrm>
        </p:spPr>
        <p:txBody>
          <a:bodyPr>
            <a:normAutofit/>
          </a:bodyPr>
          <a:lstStyle/>
          <a:p>
            <a:r>
              <a:rPr lang="en-US" dirty="0">
                <a:solidFill>
                  <a:schemeClr val="tx1"/>
                </a:solidFill>
              </a:rPr>
              <a:t>10,000 “Baby Boomers” </a:t>
            </a:r>
            <a:br>
              <a:rPr lang="en-US" dirty="0">
                <a:solidFill>
                  <a:schemeClr val="tx1"/>
                </a:solidFill>
              </a:rPr>
            </a:br>
            <a:r>
              <a:rPr lang="en-US" dirty="0">
                <a:solidFill>
                  <a:schemeClr val="tx1"/>
                </a:solidFill>
              </a:rPr>
              <a:t>turn 65 every day</a:t>
            </a:r>
            <a:br>
              <a:rPr lang="en-US" dirty="0">
                <a:solidFill>
                  <a:schemeClr val="tx1"/>
                </a:solidFill>
              </a:rPr>
            </a:br>
            <a:endParaRPr lang="en-US" dirty="0">
              <a:solidFill>
                <a:schemeClr val="tx1"/>
              </a:solidFill>
            </a:endParaRPr>
          </a:p>
          <a:p>
            <a:r>
              <a:rPr lang="en-US" dirty="0">
                <a:solidFill>
                  <a:schemeClr val="tx1"/>
                </a:solidFill>
              </a:rPr>
              <a:t>Today &gt; 15% of population is 65 or over; by 2030, &gt; 20% </a:t>
            </a:r>
          </a:p>
          <a:p>
            <a:endParaRPr lang="en-US" dirty="0">
              <a:solidFill>
                <a:schemeClr val="tx1"/>
              </a:solidFill>
            </a:endParaRPr>
          </a:p>
          <a:p>
            <a:endParaRPr lang="en-US" dirty="0"/>
          </a:p>
        </p:txBody>
      </p:sp>
    </p:spTree>
    <p:extLst>
      <p:ext uri="{BB962C8B-B14F-4D97-AF65-F5344CB8AC3E}">
        <p14:creationId xmlns:p14="http://schemas.microsoft.com/office/powerpoint/2010/main" val="27393535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857"/>
          <a:stretch/>
        </p:blipFill>
        <p:spPr>
          <a:xfrm>
            <a:off x="3962400" y="666750"/>
            <a:ext cx="5181600" cy="3951470"/>
          </a:xfrm>
          <a:prstGeom prst="rect">
            <a:avLst/>
          </a:prstGeom>
        </p:spPr>
      </p:pic>
      <p:sp>
        <p:nvSpPr>
          <p:cNvPr id="2" name="Title 1"/>
          <p:cNvSpPr>
            <a:spLocks noGrp="1"/>
          </p:cNvSpPr>
          <p:nvPr>
            <p:ph type="title"/>
          </p:nvPr>
        </p:nvSpPr>
        <p:spPr>
          <a:xfrm>
            <a:off x="0" y="0"/>
            <a:ext cx="9144000" cy="590550"/>
          </a:xfrm>
        </p:spPr>
        <p:txBody>
          <a:bodyPr>
            <a:noAutofit/>
          </a:bodyPr>
          <a:lstStyle/>
          <a:p>
            <a:pPr algn="ctr"/>
            <a:r>
              <a:rPr lang="en-US" dirty="0"/>
              <a:t>CV disease is more prevalent in older population</a:t>
            </a:r>
          </a:p>
        </p:txBody>
      </p:sp>
      <p:sp>
        <p:nvSpPr>
          <p:cNvPr id="3" name="Content Placeholder 2"/>
          <p:cNvSpPr>
            <a:spLocks noGrp="1"/>
          </p:cNvSpPr>
          <p:nvPr>
            <p:ph idx="1"/>
          </p:nvPr>
        </p:nvSpPr>
        <p:spPr>
          <a:xfrm>
            <a:off x="76200" y="666750"/>
            <a:ext cx="4191000" cy="4191000"/>
          </a:xfrm>
        </p:spPr>
        <p:txBody>
          <a:bodyPr>
            <a:noAutofit/>
          </a:bodyPr>
          <a:lstStyle/>
          <a:p>
            <a:r>
              <a:rPr lang="en-US" sz="2000" dirty="0">
                <a:solidFill>
                  <a:schemeClr val="tx1"/>
                </a:solidFill>
              </a:rPr>
              <a:t>Difficult to determine the proportion of all CMR scans paid by Medicare, but CV disease prevalence increases with age.</a:t>
            </a:r>
          </a:p>
          <a:p>
            <a:r>
              <a:rPr lang="en-US" sz="2000" b="1" dirty="0">
                <a:solidFill>
                  <a:srgbClr val="FF0000"/>
                </a:solidFill>
              </a:rPr>
              <a:t>35.5% of &gt;62,000 CMR studies in the SCMR Registry</a:t>
            </a:r>
            <a:r>
              <a:rPr lang="en-US" sz="2000" dirty="0">
                <a:solidFill>
                  <a:schemeClr val="tx1"/>
                </a:solidFill>
              </a:rPr>
              <a:t> were performed on patients aged 65 and older.</a:t>
            </a:r>
          </a:p>
          <a:p>
            <a:r>
              <a:rPr lang="en-US" sz="2000" u="sng" dirty="0">
                <a:solidFill>
                  <a:schemeClr val="tx1"/>
                </a:solidFill>
              </a:rPr>
              <a:t>Medicare coverage and reimbursement are clearly important to the financial sustainability and growth of CMR</a:t>
            </a:r>
          </a:p>
          <a:p>
            <a:r>
              <a:rPr lang="en-US" sz="2000" dirty="0">
                <a:solidFill>
                  <a:schemeClr val="tx1"/>
                </a:solidFill>
              </a:rPr>
              <a:t>Many insurers use Medicare coverage decisions to guide them</a:t>
            </a:r>
          </a:p>
          <a:p>
            <a:endParaRPr lang="en-US" sz="2000" dirty="0"/>
          </a:p>
        </p:txBody>
      </p:sp>
    </p:spTree>
    <p:extLst>
      <p:ext uri="{BB962C8B-B14F-4D97-AF65-F5344CB8AC3E}">
        <p14:creationId xmlns:p14="http://schemas.microsoft.com/office/powerpoint/2010/main" val="34328865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Coverage</a:t>
            </a:r>
          </a:p>
          <a:p>
            <a:pPr lvl="1"/>
            <a:r>
              <a:rPr lang="en-US" dirty="0">
                <a:solidFill>
                  <a:schemeClr val="tx1"/>
                </a:solidFill>
              </a:rPr>
              <a:t>Defined list of services that insurer will cover</a:t>
            </a:r>
          </a:p>
          <a:p>
            <a:pPr lvl="1"/>
            <a:r>
              <a:rPr lang="en-US" dirty="0">
                <a:solidFill>
                  <a:schemeClr val="tx1"/>
                </a:solidFill>
              </a:rPr>
              <a:t>Specific exclusions</a:t>
            </a:r>
          </a:p>
          <a:p>
            <a:pPr lvl="1"/>
            <a:r>
              <a:rPr lang="en-US" dirty="0">
                <a:solidFill>
                  <a:schemeClr val="tx1"/>
                </a:solidFill>
              </a:rPr>
              <a:t>Medicare - Treatment must be “reasonable and necessary” for the care of the patient</a:t>
            </a:r>
          </a:p>
          <a:p>
            <a:pPr lvl="1"/>
            <a:r>
              <a:rPr lang="en-US" dirty="0">
                <a:solidFill>
                  <a:schemeClr val="tx1"/>
                </a:solidFill>
              </a:rPr>
              <a:t>Private payer coverage criteria vary</a:t>
            </a:r>
          </a:p>
          <a:p>
            <a:r>
              <a:rPr lang="en-US" dirty="0"/>
              <a:t>Reimbursement</a:t>
            </a:r>
          </a:p>
          <a:p>
            <a:pPr lvl="1"/>
            <a:r>
              <a:rPr lang="en-US" dirty="0">
                <a:solidFill>
                  <a:schemeClr val="tx1"/>
                </a:solidFill>
              </a:rPr>
              <a:t>Payment to a hospital, physician, or provider for services rendered to a beneficiary</a:t>
            </a:r>
          </a:p>
          <a:p>
            <a:pPr lvl="1"/>
            <a:r>
              <a:rPr lang="en-US" dirty="0">
                <a:solidFill>
                  <a:schemeClr val="tx1"/>
                </a:solidFill>
              </a:rPr>
              <a:t>Medicare rates are published annually</a:t>
            </a:r>
          </a:p>
          <a:p>
            <a:pPr lvl="1"/>
            <a:r>
              <a:rPr lang="en-US" dirty="0">
                <a:solidFill>
                  <a:schemeClr val="tx1"/>
                </a:solidFill>
              </a:rPr>
              <a:t>Regional variability</a:t>
            </a:r>
          </a:p>
          <a:p>
            <a:pPr lvl="1"/>
            <a:r>
              <a:rPr lang="en-US" dirty="0">
                <a:solidFill>
                  <a:schemeClr val="tx1"/>
                </a:solidFill>
              </a:rPr>
              <a:t>Private payer rates not made public, difficult to ascertain: intentionally non-transparent to maintain competitive advantage in marketplace</a:t>
            </a:r>
          </a:p>
          <a:p>
            <a:pPr marL="500634" lvl="2" indent="0">
              <a:buNone/>
            </a:pPr>
            <a:endParaRPr lang="en-US" dirty="0"/>
          </a:p>
        </p:txBody>
      </p:sp>
      <p:sp>
        <p:nvSpPr>
          <p:cNvPr id="2" name="Title 1"/>
          <p:cNvSpPr>
            <a:spLocks noGrp="1"/>
          </p:cNvSpPr>
          <p:nvPr>
            <p:ph type="title"/>
          </p:nvPr>
        </p:nvSpPr>
        <p:spPr/>
        <p:txBody>
          <a:bodyPr>
            <a:normAutofit/>
          </a:bodyPr>
          <a:lstStyle/>
          <a:p>
            <a:r>
              <a:rPr lang="en-US" dirty="0"/>
              <a:t>Coverage vs Reimbursement</a:t>
            </a:r>
          </a:p>
        </p:txBody>
      </p:sp>
    </p:spTree>
    <p:extLst>
      <p:ext uri="{BB962C8B-B14F-4D97-AF65-F5344CB8AC3E}">
        <p14:creationId xmlns:p14="http://schemas.microsoft.com/office/powerpoint/2010/main" val="38915143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14375"/>
            <a:ext cx="8458200" cy="4048125"/>
          </a:xfrm>
        </p:spPr>
        <p:txBody>
          <a:bodyPr>
            <a:normAutofit/>
          </a:bodyPr>
          <a:lstStyle/>
          <a:p>
            <a:r>
              <a:rPr lang="en-US" dirty="0"/>
              <a:t>National Coverage Determinations (NCD)</a:t>
            </a:r>
          </a:p>
          <a:p>
            <a:pPr lvl="1"/>
            <a:r>
              <a:rPr lang="en-US" dirty="0">
                <a:solidFill>
                  <a:schemeClr val="tx1"/>
                </a:solidFill>
              </a:rPr>
              <a:t>Nationwide coverage for an item or service</a:t>
            </a:r>
          </a:p>
          <a:p>
            <a:pPr lvl="1"/>
            <a:r>
              <a:rPr lang="en-US" dirty="0">
                <a:solidFill>
                  <a:schemeClr val="tx1"/>
                </a:solidFill>
              </a:rPr>
              <a:t>Represents only about 10% of coverage determinations, the rest are LOCAL</a:t>
            </a:r>
          </a:p>
          <a:p>
            <a:r>
              <a:rPr lang="en-US" dirty="0"/>
              <a:t>Local Coverage Determinations (LCD)</a:t>
            </a:r>
          </a:p>
          <a:p>
            <a:pPr lvl="1"/>
            <a:r>
              <a:rPr lang="en-US" dirty="0">
                <a:solidFill>
                  <a:schemeClr val="tx1"/>
                </a:solidFill>
              </a:rPr>
              <a:t>Seven regional Medicare Administrative Contractors (MACs)</a:t>
            </a:r>
          </a:p>
          <a:p>
            <a:pPr lvl="2"/>
            <a:r>
              <a:rPr lang="en-US" dirty="0" err="1">
                <a:solidFill>
                  <a:schemeClr val="tx1"/>
                </a:solidFill>
              </a:rPr>
              <a:t>Novitas</a:t>
            </a:r>
            <a:r>
              <a:rPr lang="en-US" dirty="0">
                <a:solidFill>
                  <a:schemeClr val="tx1"/>
                </a:solidFill>
              </a:rPr>
              <a:t>, </a:t>
            </a:r>
            <a:r>
              <a:rPr lang="en-US" dirty="0" err="1">
                <a:solidFill>
                  <a:schemeClr val="tx1"/>
                </a:solidFill>
              </a:rPr>
              <a:t>Noridian</a:t>
            </a:r>
            <a:r>
              <a:rPr lang="en-US" dirty="0">
                <a:solidFill>
                  <a:schemeClr val="tx1"/>
                </a:solidFill>
              </a:rPr>
              <a:t>, Palmetto, First Coast, Wisconsin Physician Services, CGS, NGS</a:t>
            </a:r>
          </a:p>
          <a:p>
            <a:pPr lvl="1"/>
            <a:r>
              <a:rPr lang="en-US" dirty="0">
                <a:solidFill>
                  <a:schemeClr val="tx1"/>
                </a:solidFill>
              </a:rPr>
              <a:t>Each MAC has its own set of LCDs</a:t>
            </a:r>
          </a:p>
          <a:p>
            <a:pPr lvl="1"/>
            <a:r>
              <a:rPr lang="en-US" b="1" dirty="0">
                <a:solidFill>
                  <a:schemeClr val="tx1"/>
                </a:solidFill>
              </a:rPr>
              <a:t>CMR is not addressed in any LCDs</a:t>
            </a:r>
          </a:p>
          <a:p>
            <a:pPr lvl="2"/>
            <a:r>
              <a:rPr lang="en-US" b="1" dirty="0">
                <a:solidFill>
                  <a:schemeClr val="tx1"/>
                </a:solidFill>
              </a:rPr>
              <a:t>CMR claims are adjudicated on a case by case basis</a:t>
            </a:r>
          </a:p>
          <a:p>
            <a:pPr lvl="1"/>
            <a:r>
              <a:rPr lang="en-US" b="1" dirty="0">
                <a:solidFill>
                  <a:schemeClr val="tx1"/>
                </a:solidFill>
              </a:rPr>
              <a:t>Area of ongoing advocacy focus by SCMR:</a:t>
            </a:r>
            <a:r>
              <a:rPr lang="en-US" b="1" dirty="0">
                <a:solidFill>
                  <a:srgbClr val="00B050"/>
                </a:solidFill>
              </a:rPr>
              <a:t> </a:t>
            </a:r>
            <a:r>
              <a:rPr lang="en-US" b="1" dirty="0">
                <a:solidFill>
                  <a:srgbClr val="FF0000"/>
                </a:solidFill>
              </a:rPr>
              <a:t>let us know how we can help you!</a:t>
            </a:r>
          </a:p>
          <a:p>
            <a:pPr marL="500634" lvl="2" indent="0">
              <a:buNone/>
            </a:pPr>
            <a:endParaRPr lang="en-US" dirty="0"/>
          </a:p>
        </p:txBody>
      </p:sp>
      <p:sp>
        <p:nvSpPr>
          <p:cNvPr id="2" name="Title 1"/>
          <p:cNvSpPr>
            <a:spLocks noGrp="1"/>
          </p:cNvSpPr>
          <p:nvPr>
            <p:ph type="title"/>
          </p:nvPr>
        </p:nvSpPr>
        <p:spPr/>
        <p:txBody>
          <a:bodyPr>
            <a:normAutofit/>
          </a:bodyPr>
          <a:lstStyle/>
          <a:p>
            <a:r>
              <a:rPr lang="en-US" dirty="0"/>
              <a:t>Medicare Coverage Determination</a:t>
            </a:r>
          </a:p>
        </p:txBody>
      </p:sp>
    </p:spTree>
    <p:extLst>
      <p:ext uri="{BB962C8B-B14F-4D97-AF65-F5344CB8AC3E}">
        <p14:creationId xmlns:p14="http://schemas.microsoft.com/office/powerpoint/2010/main" val="7002153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66750"/>
          </a:xfrm>
        </p:spPr>
        <p:txBody>
          <a:bodyPr/>
          <a:lstStyle/>
          <a:p>
            <a:r>
              <a:rPr lang="en-US" dirty="0"/>
              <a:t>Medicare covers the CMR CPT* Codes</a:t>
            </a:r>
          </a:p>
        </p:txBody>
      </p:sp>
      <p:sp>
        <p:nvSpPr>
          <p:cNvPr id="3" name="Content Placeholder 2"/>
          <p:cNvSpPr>
            <a:spLocks noGrp="1"/>
          </p:cNvSpPr>
          <p:nvPr>
            <p:ph idx="1"/>
          </p:nvPr>
        </p:nvSpPr>
        <p:spPr>
          <a:xfrm>
            <a:off x="1676400" y="762000"/>
            <a:ext cx="7086600" cy="4248150"/>
          </a:xfrm>
        </p:spPr>
        <p:txBody>
          <a:bodyPr>
            <a:normAutofit fontScale="70000" lnSpcReduction="20000"/>
          </a:bodyPr>
          <a:lstStyle/>
          <a:p>
            <a:pPr>
              <a:defRPr/>
            </a:pPr>
            <a:r>
              <a:rPr lang="en-US" sz="2900" dirty="0"/>
              <a:t>AMA Category 1 CMR CPT Codes (beginning 2008)</a:t>
            </a:r>
          </a:p>
          <a:p>
            <a:pPr lvl="1">
              <a:lnSpc>
                <a:spcPct val="120000"/>
              </a:lnSpc>
              <a:spcBef>
                <a:spcPts val="600"/>
              </a:spcBef>
              <a:defRPr/>
            </a:pPr>
            <a:r>
              <a:rPr lang="en-US" sz="2600" b="1" dirty="0">
                <a:solidFill>
                  <a:schemeClr val="tx1"/>
                </a:solidFill>
              </a:rPr>
              <a:t>75557</a:t>
            </a:r>
            <a:r>
              <a:rPr lang="en-US" sz="2600" dirty="0">
                <a:solidFill>
                  <a:schemeClr val="tx1"/>
                </a:solidFill>
              </a:rPr>
              <a:t> – Cardiac magnetic resonance imaging for morphology and function without contrast material</a:t>
            </a:r>
          </a:p>
          <a:p>
            <a:pPr lvl="1">
              <a:lnSpc>
                <a:spcPct val="120000"/>
              </a:lnSpc>
              <a:spcBef>
                <a:spcPts val="600"/>
              </a:spcBef>
              <a:defRPr/>
            </a:pPr>
            <a:r>
              <a:rPr lang="en-US" sz="2600" b="1" dirty="0">
                <a:solidFill>
                  <a:schemeClr val="tx1"/>
                </a:solidFill>
              </a:rPr>
              <a:t>75559</a:t>
            </a:r>
            <a:r>
              <a:rPr lang="en-US" sz="2600" dirty="0">
                <a:solidFill>
                  <a:schemeClr val="tx1"/>
                </a:solidFill>
              </a:rPr>
              <a:t> – Cardiac magnetic resonance imaging for morphology and function without contrast material; </a:t>
            </a:r>
            <a:r>
              <a:rPr lang="en-US" sz="2600" b="1" dirty="0">
                <a:solidFill>
                  <a:schemeClr val="tx1"/>
                </a:solidFill>
              </a:rPr>
              <a:t>with stress imaging</a:t>
            </a:r>
          </a:p>
          <a:p>
            <a:pPr lvl="1">
              <a:lnSpc>
                <a:spcPct val="120000"/>
              </a:lnSpc>
              <a:spcBef>
                <a:spcPts val="600"/>
              </a:spcBef>
              <a:defRPr/>
            </a:pPr>
            <a:r>
              <a:rPr lang="en-US" sz="2600" b="1" dirty="0">
                <a:solidFill>
                  <a:schemeClr val="tx1"/>
                </a:solidFill>
              </a:rPr>
              <a:t>75561</a:t>
            </a:r>
            <a:r>
              <a:rPr lang="en-US" sz="2600" dirty="0">
                <a:solidFill>
                  <a:schemeClr val="tx1"/>
                </a:solidFill>
              </a:rPr>
              <a:t> – Cardiac magnetic resonance imaging for morphology and function without contrast material(s), followed by contrast material(s) and further sequences</a:t>
            </a:r>
          </a:p>
          <a:p>
            <a:pPr lvl="1">
              <a:lnSpc>
                <a:spcPct val="120000"/>
              </a:lnSpc>
              <a:spcBef>
                <a:spcPts val="600"/>
              </a:spcBef>
              <a:spcAft>
                <a:spcPts val="600"/>
              </a:spcAft>
              <a:defRPr/>
            </a:pPr>
            <a:r>
              <a:rPr lang="en-US" sz="2600" b="1" dirty="0">
                <a:solidFill>
                  <a:schemeClr val="tx1"/>
                </a:solidFill>
              </a:rPr>
              <a:t>75563</a:t>
            </a:r>
            <a:r>
              <a:rPr lang="en-US" sz="2600" dirty="0">
                <a:solidFill>
                  <a:schemeClr val="tx1"/>
                </a:solidFill>
              </a:rPr>
              <a:t> – Cardiac magnetic resonance imaging for morphology and function without contrast material(s), followed by contrast material(s) and further sequences; </a:t>
            </a:r>
            <a:r>
              <a:rPr lang="en-US" sz="2600" b="1" dirty="0">
                <a:solidFill>
                  <a:schemeClr val="tx1"/>
                </a:solidFill>
              </a:rPr>
              <a:t>with stress imaging</a:t>
            </a:r>
          </a:p>
          <a:p>
            <a:pPr lvl="1">
              <a:defRPr/>
            </a:pPr>
            <a:r>
              <a:rPr lang="en-US" sz="2600" b="1" dirty="0">
                <a:solidFill>
                  <a:schemeClr val="tx1"/>
                </a:solidFill>
              </a:rPr>
              <a:t>75565</a:t>
            </a:r>
            <a:r>
              <a:rPr lang="en-US" sz="2600" dirty="0">
                <a:solidFill>
                  <a:schemeClr val="tx1"/>
                </a:solidFill>
              </a:rPr>
              <a:t> – Cardiac magnetic resonance imaging for velocity flow mapping; add on code</a:t>
            </a:r>
          </a:p>
        </p:txBody>
      </p:sp>
      <p:sp>
        <p:nvSpPr>
          <p:cNvPr id="4" name="TextBox 3"/>
          <p:cNvSpPr txBox="1"/>
          <p:nvPr/>
        </p:nvSpPr>
        <p:spPr>
          <a:xfrm>
            <a:off x="4541520" y="4705350"/>
            <a:ext cx="3863686" cy="369332"/>
          </a:xfrm>
          <a:prstGeom prst="rect">
            <a:avLst/>
          </a:prstGeom>
          <a:noFill/>
        </p:spPr>
        <p:txBody>
          <a:bodyPr wrap="none" rtlCol="0">
            <a:spAutoFit/>
          </a:bodyPr>
          <a:lstStyle/>
          <a:p>
            <a:r>
              <a:rPr lang="en-US" dirty="0"/>
              <a:t>*CPT = Current Procedural Terminology</a:t>
            </a:r>
          </a:p>
        </p:txBody>
      </p:sp>
      <p:sp>
        <p:nvSpPr>
          <p:cNvPr id="5" name="Rectangle 4"/>
          <p:cNvSpPr/>
          <p:nvPr/>
        </p:nvSpPr>
        <p:spPr>
          <a:xfrm>
            <a:off x="2057400" y="1047750"/>
            <a:ext cx="6781800" cy="12954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4777" y="1372284"/>
            <a:ext cx="962123" cy="646331"/>
          </a:xfrm>
          <a:prstGeom prst="rect">
            <a:avLst/>
          </a:prstGeom>
          <a:noFill/>
        </p:spPr>
        <p:txBody>
          <a:bodyPr wrap="none" rtlCol="0">
            <a:spAutoFit/>
          </a:bodyPr>
          <a:lstStyle/>
          <a:p>
            <a:r>
              <a:rPr lang="en-US" dirty="0">
                <a:solidFill>
                  <a:srgbClr val="0070C0"/>
                </a:solidFill>
              </a:rPr>
              <a:t>Without</a:t>
            </a:r>
            <a:br>
              <a:rPr lang="en-US" dirty="0">
                <a:solidFill>
                  <a:srgbClr val="0070C0"/>
                </a:solidFill>
              </a:rPr>
            </a:br>
            <a:r>
              <a:rPr lang="en-US" dirty="0">
                <a:solidFill>
                  <a:srgbClr val="0070C0"/>
                </a:solidFill>
              </a:rPr>
              <a:t>contrast</a:t>
            </a:r>
          </a:p>
        </p:txBody>
      </p:sp>
      <p:sp>
        <p:nvSpPr>
          <p:cNvPr id="7" name="Rectangle 6"/>
          <p:cNvSpPr/>
          <p:nvPr/>
        </p:nvSpPr>
        <p:spPr>
          <a:xfrm>
            <a:off x="2057400" y="2381250"/>
            <a:ext cx="6781800" cy="17907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04777" y="2953434"/>
            <a:ext cx="962123" cy="646331"/>
          </a:xfrm>
          <a:prstGeom prst="rect">
            <a:avLst/>
          </a:prstGeom>
          <a:noFill/>
        </p:spPr>
        <p:txBody>
          <a:bodyPr wrap="none" rtlCol="0">
            <a:spAutoFit/>
          </a:bodyPr>
          <a:lstStyle/>
          <a:p>
            <a:pPr algn="ctr"/>
            <a:r>
              <a:rPr lang="en-US" dirty="0">
                <a:solidFill>
                  <a:srgbClr val="FF0000"/>
                </a:solidFill>
              </a:rPr>
              <a:t>With</a:t>
            </a:r>
            <a:br>
              <a:rPr lang="en-US" dirty="0">
                <a:solidFill>
                  <a:srgbClr val="FF0000"/>
                </a:solidFill>
              </a:rPr>
            </a:br>
            <a:r>
              <a:rPr lang="en-US" dirty="0">
                <a:solidFill>
                  <a:srgbClr val="FF0000"/>
                </a:solidFill>
              </a:rPr>
              <a:t>contrast</a:t>
            </a:r>
          </a:p>
        </p:txBody>
      </p:sp>
    </p:spTree>
    <p:extLst>
      <p:ext uri="{BB962C8B-B14F-4D97-AF65-F5344CB8AC3E}">
        <p14:creationId xmlns:p14="http://schemas.microsoft.com/office/powerpoint/2010/main" val="26859572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66750"/>
          </a:xfrm>
        </p:spPr>
        <p:txBody>
          <a:bodyPr/>
          <a:lstStyle/>
          <a:p>
            <a:r>
              <a:rPr lang="en-US" dirty="0"/>
              <a:t>Medicare Reimbursement</a:t>
            </a:r>
          </a:p>
        </p:txBody>
      </p:sp>
      <p:sp>
        <p:nvSpPr>
          <p:cNvPr id="3" name="Content Placeholder 2"/>
          <p:cNvSpPr>
            <a:spLocks noGrp="1"/>
          </p:cNvSpPr>
          <p:nvPr>
            <p:ph idx="1"/>
          </p:nvPr>
        </p:nvSpPr>
        <p:spPr>
          <a:xfrm>
            <a:off x="685800" y="895350"/>
            <a:ext cx="8077200" cy="3810000"/>
          </a:xfrm>
        </p:spPr>
        <p:txBody>
          <a:bodyPr>
            <a:normAutofit/>
          </a:bodyPr>
          <a:lstStyle/>
          <a:p>
            <a:pPr>
              <a:defRPr/>
            </a:pPr>
            <a:r>
              <a:rPr lang="en-US" sz="2300" b="1" dirty="0"/>
              <a:t>Some Definitions</a:t>
            </a:r>
          </a:p>
          <a:p>
            <a:pPr lvl="1">
              <a:defRPr/>
            </a:pPr>
            <a:r>
              <a:rPr lang="en-US" sz="2000" dirty="0">
                <a:solidFill>
                  <a:schemeClr val="tx1"/>
                </a:solidFill>
              </a:rPr>
              <a:t>Outpatient Prospective Payment System (OPPS)</a:t>
            </a:r>
          </a:p>
          <a:p>
            <a:pPr lvl="2">
              <a:defRPr/>
            </a:pPr>
            <a:r>
              <a:rPr lang="en-US" dirty="0">
                <a:solidFill>
                  <a:schemeClr val="tx1"/>
                </a:solidFill>
              </a:rPr>
              <a:t>prospective payment system to pay for most hospital outpatient services, and partial hospitalization services.  </a:t>
            </a:r>
          </a:p>
          <a:p>
            <a:pPr lvl="2">
              <a:defRPr/>
            </a:pPr>
            <a:r>
              <a:rPr lang="en-US" dirty="0">
                <a:solidFill>
                  <a:schemeClr val="tx1"/>
                </a:solidFill>
              </a:rPr>
              <a:t>“Technical Component” for outpatient imaging covering the cost of equipment, supplies, and personnel needed to perform the service.</a:t>
            </a:r>
          </a:p>
          <a:p>
            <a:pPr lvl="1">
              <a:defRPr/>
            </a:pPr>
            <a:r>
              <a:rPr lang="en-US" sz="2000" dirty="0">
                <a:solidFill>
                  <a:schemeClr val="tx1"/>
                </a:solidFill>
              </a:rPr>
              <a:t>Medicare Physician Fee Schedule (MPFS)</a:t>
            </a:r>
          </a:p>
          <a:p>
            <a:pPr lvl="2">
              <a:defRPr/>
            </a:pPr>
            <a:r>
              <a:rPr lang="en-US" dirty="0">
                <a:solidFill>
                  <a:schemeClr val="tx1"/>
                </a:solidFill>
              </a:rPr>
              <a:t>Medicare Part B pays for physician services based on the MPFS, which lists the more than 7,000 unique codes and their payment rates.</a:t>
            </a:r>
          </a:p>
          <a:p>
            <a:pPr lvl="2">
              <a:defRPr/>
            </a:pPr>
            <a:r>
              <a:rPr lang="en-US" dirty="0">
                <a:solidFill>
                  <a:schemeClr val="tx1"/>
                </a:solidFill>
              </a:rPr>
              <a:t>“Professional Component” for imaging services covers physician time and expertise required to interpret and report the study.</a:t>
            </a:r>
          </a:p>
          <a:p>
            <a:pPr lvl="1">
              <a:defRPr/>
            </a:pPr>
            <a:endParaRPr lang="en-US" sz="2400" dirty="0">
              <a:solidFill>
                <a:schemeClr val="tx1"/>
              </a:solidFill>
            </a:endParaRPr>
          </a:p>
        </p:txBody>
      </p:sp>
    </p:spTree>
    <p:extLst>
      <p:ext uri="{BB962C8B-B14F-4D97-AF65-F5344CB8AC3E}">
        <p14:creationId xmlns:p14="http://schemas.microsoft.com/office/powerpoint/2010/main" val="14816225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66750"/>
          </a:xfrm>
        </p:spPr>
        <p:txBody>
          <a:bodyPr/>
          <a:lstStyle/>
          <a:p>
            <a:r>
              <a:rPr lang="en-US" dirty="0"/>
              <a:t>Medicare Reimbursement</a:t>
            </a:r>
          </a:p>
        </p:txBody>
      </p:sp>
      <p:sp>
        <p:nvSpPr>
          <p:cNvPr id="3" name="Content Placeholder 2"/>
          <p:cNvSpPr>
            <a:spLocks noGrp="1"/>
          </p:cNvSpPr>
          <p:nvPr>
            <p:ph idx="1"/>
          </p:nvPr>
        </p:nvSpPr>
        <p:spPr>
          <a:xfrm>
            <a:off x="685800" y="1276350"/>
            <a:ext cx="8077200" cy="3124200"/>
          </a:xfrm>
        </p:spPr>
        <p:txBody>
          <a:bodyPr>
            <a:normAutofit/>
          </a:bodyPr>
          <a:lstStyle/>
          <a:p>
            <a:pPr>
              <a:defRPr/>
            </a:pPr>
            <a:r>
              <a:rPr lang="en-US" sz="2300" b="1" dirty="0"/>
              <a:t>Some Definitions</a:t>
            </a:r>
          </a:p>
          <a:p>
            <a:pPr lvl="1">
              <a:defRPr/>
            </a:pPr>
            <a:r>
              <a:rPr lang="en-US" sz="2000" dirty="0">
                <a:solidFill>
                  <a:schemeClr val="tx1"/>
                </a:solidFill>
              </a:rPr>
              <a:t>Inpatient Prospective Payment System (IPPS)</a:t>
            </a:r>
          </a:p>
          <a:p>
            <a:pPr lvl="2">
              <a:defRPr/>
            </a:pPr>
            <a:r>
              <a:rPr lang="en-US" dirty="0">
                <a:solidFill>
                  <a:schemeClr val="tx1"/>
                </a:solidFill>
              </a:rPr>
              <a:t>prospective payment system to pay for inpatient stays.  </a:t>
            </a:r>
          </a:p>
          <a:p>
            <a:pPr lvl="2">
              <a:defRPr/>
            </a:pPr>
            <a:r>
              <a:rPr lang="en-US" dirty="0">
                <a:solidFill>
                  <a:schemeClr val="tx1"/>
                </a:solidFill>
              </a:rPr>
              <a:t>A hospital receives a single payment for the case based on the payment classification -- MS-DRGs (Medicare Severity Diagnosis-Related Groups)</a:t>
            </a:r>
          </a:p>
        </p:txBody>
      </p:sp>
    </p:spTree>
    <p:extLst>
      <p:ext uri="{BB962C8B-B14F-4D97-AF65-F5344CB8AC3E}">
        <p14:creationId xmlns:p14="http://schemas.microsoft.com/office/powerpoint/2010/main" val="41888462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2019 SCMR Annual Meeting">
      <a:dk1>
        <a:sysClr val="windowText" lastClr="000000"/>
      </a:dk1>
      <a:lt1>
        <a:sysClr val="window" lastClr="FFFFFF"/>
      </a:lt1>
      <a:dk2>
        <a:srgbClr val="44546A"/>
      </a:dk2>
      <a:lt2>
        <a:srgbClr val="E7E6E6"/>
      </a:lt2>
      <a:accent1>
        <a:srgbClr val="0E3851"/>
      </a:accent1>
      <a:accent2>
        <a:srgbClr val="580005"/>
      </a:accent2>
      <a:accent3>
        <a:srgbClr val="A5A5A5"/>
      </a:accent3>
      <a:accent4>
        <a:srgbClr val="AC0008"/>
      </a:accent4>
      <a:accent5>
        <a:srgbClr val="175A83"/>
      </a:accent5>
      <a:accent6>
        <a:srgbClr val="7F7F7F"/>
      </a:accent6>
      <a:hlink>
        <a:srgbClr val="0E3851"/>
      </a:hlink>
      <a:folHlink>
        <a:srgbClr val="580005"/>
      </a:folHlink>
    </a:clrScheme>
    <a:fontScheme name="Presentation Titl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19.Slide.Deck.Presenters - Template [Read-Only]" id="{A882F6EA-5097-41DB-BB93-302C4EA2E8FE}" vid="{4C0CC1EC-9243-47E1-A0CA-C1F36B7C6FA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Saint Lukes Mid America Heart Institute PPT_dark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10606</TotalTime>
  <Words>3200</Words>
  <Application>Microsoft Macintosh PowerPoint</Application>
  <PresentationFormat>On-screen Show (16:9)</PresentationFormat>
  <Paragraphs>389</Paragraphs>
  <Slides>28</Slides>
  <Notes>20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28</vt:i4>
      </vt:variant>
    </vt:vector>
  </HeadingPairs>
  <TitlesOfParts>
    <vt:vector size="34" baseType="lpstr">
      <vt:lpstr>1_Office Theme</vt:lpstr>
      <vt:lpstr>Office Theme</vt:lpstr>
      <vt:lpstr>2_Office Theme</vt:lpstr>
      <vt:lpstr>4_Saint Lukes Mid America Heart Institute PPT_dark blue</vt:lpstr>
      <vt:lpstr>3_Office Theme</vt:lpstr>
      <vt:lpstr>Worksheet</vt:lpstr>
      <vt:lpstr>Nuts and Bolts of the US Medicare Reimbursement System</vt:lpstr>
      <vt:lpstr>What is Medicare?</vt:lpstr>
      <vt:lpstr>The Medicare population is growing</vt:lpstr>
      <vt:lpstr>CV disease is more prevalent in older population</vt:lpstr>
      <vt:lpstr>Coverage vs Reimbursement</vt:lpstr>
      <vt:lpstr>Medicare Coverage Determination</vt:lpstr>
      <vt:lpstr>Medicare covers the CMR CPT* Codes</vt:lpstr>
      <vt:lpstr>Medicare Reimbursement</vt:lpstr>
      <vt:lpstr>Medicare Reimbursement</vt:lpstr>
      <vt:lpstr>MPFS: Medicare Physician Fee Schedule</vt:lpstr>
      <vt:lpstr>MPFS: Medicare Physician Fee Schedule</vt:lpstr>
      <vt:lpstr>Outpatient Technical Component</vt:lpstr>
      <vt:lpstr>How does CMS set these rates?</vt:lpstr>
      <vt:lpstr>Ambulatory Payment Classification (APC) Groups</vt:lpstr>
      <vt:lpstr>Imaging APC Groups</vt:lpstr>
      <vt:lpstr>Outpatient Technical Component</vt:lpstr>
      <vt:lpstr>CMR Reimbursement</vt:lpstr>
      <vt:lpstr>Example: 75561 CMR w/contrast, w/o stress</vt:lpstr>
      <vt:lpstr>Reimbursement Challenges - OPPS</vt:lpstr>
      <vt:lpstr>Common Resources Utilized for Stress CMR</vt:lpstr>
      <vt:lpstr>Common Resources Utilized for Stress CMR</vt:lpstr>
      <vt:lpstr>How can we affect change?</vt:lpstr>
      <vt:lpstr>Summary</vt:lpstr>
      <vt:lpstr>Geographic adjustment</vt:lpstr>
      <vt:lpstr>Reimbursement Challenges - OPPS</vt:lpstr>
      <vt:lpstr>Determining the OPPS  Payment Rates</vt:lpstr>
      <vt:lpstr>CMR</vt:lpstr>
      <vt:lpstr>Besides CMR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Low-Field MRI and Why Now?</dc:title>
  <dc:creator>Anonymous</dc:creator>
  <cp:lastModifiedBy>Orlando Simonetti</cp:lastModifiedBy>
  <cp:revision>246</cp:revision>
  <dcterms:created xsi:type="dcterms:W3CDTF">2018-02-14T20:25:59Z</dcterms:created>
  <dcterms:modified xsi:type="dcterms:W3CDTF">2019-02-26T15:49:17Z</dcterms:modified>
</cp:coreProperties>
</file>